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doc" ContentType="application/msword"/>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0"/>
  </p:notesMasterIdLst>
  <p:sldIdLst>
    <p:sldId id="256" r:id="rId2"/>
    <p:sldId id="301" r:id="rId3"/>
    <p:sldId id="302" r:id="rId4"/>
    <p:sldId id="303" r:id="rId5"/>
    <p:sldId id="304" r:id="rId6"/>
    <p:sldId id="305" r:id="rId7"/>
    <p:sldId id="306" r:id="rId8"/>
    <p:sldId id="307" r:id="rId9"/>
    <p:sldId id="308" r:id="rId10"/>
    <p:sldId id="309" r:id="rId11"/>
    <p:sldId id="310" r:id="rId12"/>
    <p:sldId id="311" r:id="rId13"/>
    <p:sldId id="312" r:id="rId14"/>
    <p:sldId id="313" r:id="rId15"/>
    <p:sldId id="314" r:id="rId16"/>
    <p:sldId id="315" r:id="rId17"/>
    <p:sldId id="317" r:id="rId18"/>
    <p:sldId id="318" r:id="rId19"/>
    <p:sldId id="321" r:id="rId20"/>
    <p:sldId id="322" r:id="rId21"/>
    <p:sldId id="323" r:id="rId22"/>
    <p:sldId id="344" r:id="rId23"/>
    <p:sldId id="343" r:id="rId24"/>
    <p:sldId id="325" r:id="rId25"/>
    <p:sldId id="324" r:id="rId26"/>
    <p:sldId id="326" r:id="rId27"/>
    <p:sldId id="327" r:id="rId28"/>
    <p:sldId id="328" r:id="rId29"/>
    <p:sldId id="332" r:id="rId30"/>
    <p:sldId id="333" r:id="rId31"/>
    <p:sldId id="334" r:id="rId32"/>
    <p:sldId id="335" r:id="rId33"/>
    <p:sldId id="336" r:id="rId34"/>
    <p:sldId id="337" r:id="rId35"/>
    <p:sldId id="338" r:id="rId36"/>
    <p:sldId id="339" r:id="rId37"/>
    <p:sldId id="340" r:id="rId38"/>
    <p:sldId id="342" r:id="rId3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60" d="100"/>
          <a:sy n="60" d="100"/>
        </p:scale>
        <p:origin x="-1656" y="-276"/>
      </p:cViewPr>
      <p:guideLst>
        <p:guide orient="horz" pos="2160"/>
        <p:guide pos="2880"/>
      </p:guideLst>
    </p:cSldViewPr>
  </p:slideViewPr>
  <p:notesTextViewPr>
    <p:cViewPr>
      <p:scale>
        <a:sx n="1" d="1"/>
        <a:sy n="1" d="1"/>
      </p:scale>
      <p:origin x="0" y="0"/>
    </p:cViewPr>
  </p:notesTextViewPr>
  <p:sorterViewPr>
    <p:cViewPr>
      <p:scale>
        <a:sx n="66" d="100"/>
        <a:sy n="66" d="100"/>
      </p:scale>
      <p:origin x="0" y="494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3.v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image" Target="../media/image5.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emf"/></Relationships>
</file>

<file path=ppt/media/image1.jpeg>
</file>

<file path=ppt/media/image10.png>
</file>

<file path=ppt/media/image11.png>
</file>

<file path=ppt/media/image12.png>
</file>

<file path=ppt/media/image14.png>
</file>

<file path=ppt/media/image15.png>
</file>

<file path=ppt/media/image16.jpeg>
</file>

<file path=ppt/media/image17.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B2BF90-99B2-4202-92DF-19479BF58EE9}" type="datetimeFigureOut">
              <a:rPr lang="en-GB" smtClean="0"/>
              <a:t>28/02/2015</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55A965-49CD-492E-84BE-5EB2A9CC3DBD}" type="slidenum">
              <a:rPr lang="en-GB" smtClean="0"/>
              <a:t>‹#›</a:t>
            </a:fld>
            <a:endParaRPr lang="en-GB"/>
          </a:p>
        </p:txBody>
      </p:sp>
    </p:spTree>
    <p:extLst>
      <p:ext uri="{BB962C8B-B14F-4D97-AF65-F5344CB8AC3E}">
        <p14:creationId xmlns:p14="http://schemas.microsoft.com/office/powerpoint/2010/main" val="147939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49B27E3-F709-7640-9E00-7C8C7BDF8039}" type="slidenum">
              <a:rPr lang="en-GB" sz="1200"/>
              <a:pPr eaLnBrk="1" hangingPunct="1"/>
              <a:t>4</a:t>
            </a:fld>
            <a:endParaRPr lang="en-GB" sz="1200"/>
          </a:p>
        </p:txBody>
      </p:sp>
      <p:sp>
        <p:nvSpPr>
          <p:cNvPr id="18435" name="Slide Image Placeholder 1"/>
          <p:cNvSpPr>
            <a:spLocks noGrp="1" noRot="1" noChangeAspect="1" noTextEdit="1"/>
          </p:cNvSpPr>
          <p:nvPr>
            <p:ph type="sldImg"/>
          </p:nvPr>
        </p:nvSpPr>
        <p:spPr>
          <a:ln/>
        </p:spPr>
      </p:sp>
      <p:sp>
        <p:nvSpPr>
          <p:cNvPr id="18436"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dirty="0"/>
              <a:t>Are the ways we live and interact with one another changing? Have the conventions, norms and rules–that have been established in face-to-face interactions to maintain social order been able to migrate to social media interactions? In particular, are the established conversational rules and etiquette – whose function it is to let people know how they should behave in social groups – also applicable to online social </a:t>
            </a:r>
            <a:r>
              <a:rPr lang="en-GB" dirty="0" smtClean="0"/>
              <a:t>behaviour? </a:t>
            </a:r>
            <a:endParaRPr lang="en-GB" dirty="0"/>
          </a:p>
        </p:txBody>
      </p:sp>
      <p:sp>
        <p:nvSpPr>
          <p:cNvPr id="18437"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3F21016-3F4B-5D45-B184-4A76BFC5D3D9}" type="slidenum">
              <a:rPr lang="en-US" sz="1200">
                <a:latin typeface="Times" charset="0"/>
              </a:rPr>
              <a:pPr algn="r"/>
              <a:t>4</a:t>
            </a:fld>
            <a:endParaRPr lang="en-US" sz="1200">
              <a:latin typeface="Times"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24</a:t>
            </a:fld>
            <a:endParaRPr lang="en-GB"/>
          </a:p>
        </p:txBody>
      </p:sp>
    </p:spTree>
    <p:extLst>
      <p:ext uri="{BB962C8B-B14F-4D97-AF65-F5344CB8AC3E}">
        <p14:creationId xmlns:p14="http://schemas.microsoft.com/office/powerpoint/2010/main" val="24494018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30</a:t>
            </a:fld>
            <a:endParaRPr lang="en-GB"/>
          </a:p>
        </p:txBody>
      </p:sp>
    </p:spTree>
    <p:extLst>
      <p:ext uri="{BB962C8B-B14F-4D97-AF65-F5344CB8AC3E}">
        <p14:creationId xmlns:p14="http://schemas.microsoft.com/office/powerpoint/2010/main" val="3101169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32</a:t>
            </a:fld>
            <a:endParaRPr lang="en-GB"/>
          </a:p>
        </p:txBody>
      </p:sp>
    </p:spTree>
    <p:extLst>
      <p:ext uri="{BB962C8B-B14F-4D97-AF65-F5344CB8AC3E}">
        <p14:creationId xmlns:p14="http://schemas.microsoft.com/office/powerpoint/2010/main" val="4178286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33</a:t>
            </a:fld>
            <a:endParaRPr lang="en-GB"/>
          </a:p>
        </p:txBody>
      </p:sp>
    </p:spTree>
    <p:extLst>
      <p:ext uri="{BB962C8B-B14F-4D97-AF65-F5344CB8AC3E}">
        <p14:creationId xmlns:p14="http://schemas.microsoft.com/office/powerpoint/2010/main" val="40622385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36</a:t>
            </a:fld>
            <a:endParaRPr lang="en-GB"/>
          </a:p>
        </p:txBody>
      </p:sp>
    </p:spTree>
    <p:extLst>
      <p:ext uri="{BB962C8B-B14F-4D97-AF65-F5344CB8AC3E}">
        <p14:creationId xmlns:p14="http://schemas.microsoft.com/office/powerpoint/2010/main" val="3620686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DCC7DD0-D4B8-7E4D-84DF-826E99D7D3F3}" type="slidenum">
              <a:rPr lang="en-GB" sz="1200"/>
              <a:pPr eaLnBrk="1" hangingPunct="1"/>
              <a:t>9</a:t>
            </a:fld>
            <a:endParaRPr lang="en-GB" sz="1200"/>
          </a:p>
        </p:txBody>
      </p:sp>
      <p:sp>
        <p:nvSpPr>
          <p:cNvPr id="24579" name="Slide Image Placeholder 1"/>
          <p:cNvSpPr>
            <a:spLocks noGrp="1" noRot="1" noChangeAspect="1" noTextEdit="1"/>
          </p:cNvSpPr>
          <p:nvPr>
            <p:ph type="sldImg"/>
          </p:nvPr>
        </p:nvSpPr>
        <p:spPr>
          <a:ln/>
        </p:spPr>
      </p:sp>
      <p:sp>
        <p:nvSpPr>
          <p:cNvPr id="2458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0000"/>
              </a:lnSpc>
            </a:pPr>
            <a:r>
              <a:rPr lang="en-GB"/>
              <a:t>have new conversational mechanisms evolved for the various kinds of social media? For example, do people greet each other in the same way, depending on whether they are chatting online, Skyping or at a party? Do people take turns when online chatting in the way they do when talking with each other face-to-face? In order to answer these questions we next describe the core social mechanisms that exist in face-to-face interactions, followed by a discussion of the extent to which they remain or have been replaced with other mechanisms in online interactions. </a:t>
            </a:r>
          </a:p>
          <a:p>
            <a:pPr eaLnBrk="1" hangingPunct="1">
              <a:lnSpc>
                <a:spcPct val="90000"/>
              </a:lnSpc>
            </a:pPr>
            <a:endParaRPr lang="en-GB"/>
          </a:p>
          <a:p>
            <a:pPr eaLnBrk="1" hangingPunct="1">
              <a:lnSpc>
                <a:spcPct val="90000"/>
              </a:lnSpc>
            </a:pPr>
            <a:r>
              <a:rPr lang="en-GB"/>
              <a:t>On the phone: The person answering the call will initiate the conversation by saying </a:t>
            </a:r>
            <a:r>
              <a:rPr lang="ja-JP" altLang="en-GB"/>
              <a:t>“</a:t>
            </a:r>
            <a:r>
              <a:rPr lang="en-GB"/>
              <a:t>hello</a:t>
            </a:r>
            <a:r>
              <a:rPr lang="ja-JP" altLang="en-GB"/>
              <a:t>”</a:t>
            </a:r>
            <a:r>
              <a:rPr lang="en-GB"/>
              <a:t> or more formally, the name of their company/department (and sometimes the phone number being called). Many phones now have caller ID letting the person answering the call know who he is talking to, which can enable him to be more personal, e.g. </a:t>
            </a:r>
            <a:r>
              <a:rPr lang="ja-JP" altLang="en-GB"/>
              <a:t>“</a:t>
            </a:r>
            <a:r>
              <a:rPr lang="en-GB"/>
              <a:t>Hello John, how are you doing?</a:t>
            </a:r>
            <a:r>
              <a:rPr lang="ja-JP" altLang="en-GB"/>
              <a:t>”</a:t>
            </a:r>
            <a:r>
              <a:rPr lang="en-GB"/>
              <a:t> Phone conversations usually start with a mutual greeting and end with a farewell one.</a:t>
            </a:r>
          </a:p>
          <a:p>
            <a:pPr eaLnBrk="1" hangingPunct="1">
              <a:lnSpc>
                <a:spcPct val="90000"/>
              </a:lnSpc>
            </a:pPr>
            <a:endParaRPr lang="en-GB"/>
          </a:p>
          <a:p>
            <a:pPr eaLnBrk="1" hangingPunct="1">
              <a:lnSpc>
                <a:spcPct val="90000"/>
              </a:lnSpc>
            </a:pPr>
            <a:r>
              <a:rPr lang="en-GB"/>
              <a:t> In contrast, conversations that take place via online chatting or IM have evolved new conventions. The use of opening and ending greetings when joining and leaving are rarely used; instead most people simply start their message with what they want to talk about, and then stop when they have got an answer, as if in the middle of a conversation </a:t>
            </a:r>
          </a:p>
          <a:p>
            <a:pPr eaLnBrk="1" hangingPunct="1">
              <a:lnSpc>
                <a:spcPct val="90000"/>
              </a:lnSpc>
            </a:pPr>
            <a:endParaRPr lang="en-GB"/>
          </a:p>
        </p:txBody>
      </p:sp>
      <p:sp>
        <p:nvSpPr>
          <p:cNvPr id="24581"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5F2B7A1-8FC8-A24D-A39F-F776399F7520}" type="slidenum">
              <a:rPr lang="en-US" sz="1200">
                <a:latin typeface="Times" charset="0"/>
              </a:rPr>
              <a:pPr algn="r"/>
              <a:t>9</a:t>
            </a:fld>
            <a:endParaRPr lang="en-US" sz="1200">
              <a:latin typeface="Times"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p:cNvSpPr>
          <p:nvPr>
            <p:ph type="sldImg"/>
          </p:nvPr>
        </p:nvSpPr>
        <p:spPr>
          <a:ln/>
        </p:spPr>
      </p:sp>
      <p:sp>
        <p:nvSpPr>
          <p:cNvPr id="276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t>Figure 4.1</a:t>
            </a:r>
          </a:p>
        </p:txBody>
      </p:sp>
      <p:sp>
        <p:nvSpPr>
          <p:cNvPr id="276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CB93179-B197-754F-A25B-F9D400147B67}" type="slidenum">
              <a:rPr lang="en-GB" sz="1200"/>
              <a:pPr eaLnBrk="1" hangingPunct="1"/>
              <a:t>11</a:t>
            </a:fld>
            <a:endParaRPr lang="en-GB"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02A4ECC-17DE-1A4D-8590-E16AF487DEDF}" type="slidenum">
              <a:rPr lang="en-GB" sz="1200"/>
              <a:pPr eaLnBrk="1" hangingPunct="1"/>
              <a:t>12</a:t>
            </a:fld>
            <a:endParaRPr lang="en-GB" sz="1200"/>
          </a:p>
        </p:txBody>
      </p:sp>
      <p:sp>
        <p:nvSpPr>
          <p:cNvPr id="2969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284EFFD-CA51-1240-8D10-02D647E66BAA}" type="slidenum">
              <a:rPr lang="en-US" sz="1200">
                <a:latin typeface="Times" charset="0"/>
              </a:rPr>
              <a:pPr algn="r"/>
              <a:t>12</a:t>
            </a:fld>
            <a:endParaRPr lang="en-US" sz="1200">
              <a:latin typeface="Times" charset="0"/>
            </a:endParaRPr>
          </a:p>
        </p:txBody>
      </p:sp>
      <p:sp>
        <p:nvSpPr>
          <p:cNvPr id="29700" name="Rectangle 2"/>
          <p:cNvSpPr>
            <a:spLocks noGrp="1" noRot="1" noChangeAspect="1" noChangeArrowheads="1" noTextEdit="1"/>
          </p:cNvSpPr>
          <p:nvPr>
            <p:ph type="sldImg"/>
          </p:nvPr>
        </p:nvSpPr>
        <p:spPr>
          <a:ln/>
        </p:spPr>
      </p:sp>
      <p:sp>
        <p:nvSpPr>
          <p:cNvPr id="29701" name="Rectangle 3"/>
          <p:cNvSpPr>
            <a:spLocks noGrp="1" noChangeArrowheads="1"/>
          </p:cNvSpPr>
          <p:nvPr>
            <p:ph type="body" idx="1"/>
          </p:nvPr>
        </p:nvSpPr>
        <p:spPr>
          <a:xfrm>
            <a:off x="914400" y="4343400"/>
            <a:ext cx="5029200" cy="4114800"/>
          </a:xfrm>
          <a:solidFill>
            <a:srgbClr val="FFFFFF"/>
          </a:solidFill>
          <a:ln>
            <a:solidFill>
              <a:srgbClr val="000000"/>
            </a:solidFill>
          </a:ln>
        </p:spPr>
        <p:txBody>
          <a:bodyPr/>
          <a:lstStyle/>
          <a:p>
            <a:pPr eaLnBrk="1" hangingPunct="1"/>
            <a:r>
              <a:rPr lang="en-US">
                <a:latin typeface="Palatino" charset="0"/>
              </a:rPr>
              <a:t>Two lounge areas, that were 50 miles apart, were connected with high bandwidth video channels and full duplex four channel audio. Connecting them was a 3 by 8 foot wide ‘picture-window’, onto which video images were projected. The large size was meant to allow those viewing it to see a room of people roughly the same size as them. The system was designed to be active 24 hours a day, whereby anyone entering one room could speak to whoever happened to be in the other room.  </a:t>
            </a:r>
          </a:p>
          <a:p>
            <a:pPr eaLnBrk="1" hangingPunct="1"/>
            <a:endParaRPr lang="en-US">
              <a:latin typeface="Palatino" charset="0"/>
            </a:endParaRPr>
          </a:p>
          <a:p>
            <a:pPr eaLnBrk="1" hangingPunct="1"/>
            <a:endParaRPr lang="en-US">
              <a:latin typeface="Palatino" charset="0"/>
            </a:endParaRPr>
          </a:p>
          <a:p>
            <a:pPr eaLnBrk="1" hangingPunct="1"/>
            <a:endParaRPr lang="en-US">
              <a:latin typeface="Palatino" charset="0"/>
            </a:endParaRPr>
          </a:p>
          <a:p>
            <a:pPr eaLnBrk="1" hangingPunct="1"/>
            <a:r>
              <a:rPr lang="en-US">
                <a:latin typeface="Palatino" charset="0"/>
              </a:rPr>
              <a:t>A study by Kraut et al (1990) of how effective the system was, showed that in general, many of the interactions that took place between the co-located conversants were indeed indistinguishable from similar face-to-face interactions – with the exception that they spoke a bit louder and constantly talked about the video system. However, they also found that people who were in the same room tended to talk more with each other than with those in the video-linked room. Various usability problems were identified as contributing to this reluctance to talk with video-images of other people. One of these was the tendency for people to move closer to the picture-window to strike up a conversation with someone (which is what one would normally do in a face-to-face setting), but which had the opposite effect of what the person intended, as it moved their head out of the picture (since they were no longer under the camera) and also out of microphone range, meaning they could not be seen or heard. Thus rather than getting nearer to the other person they wanted to talk to, their behavior had the counter-intuitive effect of removing them from the ‘picture’. Moreover, there was no way of each participant knowing whether they were being seen and heard by the others in the other room. This inability to monitor how the other person is or not ‘receiving’ you caused numerous problems. Another problem that became apparent was that the system only allowed public conversations, meaning that they could be heard by everyone in the rooms. Such public broadcasting contrasts with how people normally engage in informal face-to-face conversations, where they will often whisper and conspire with each other when a topic becomes more private or secret. Such private conversations were clearly not able to be supported by the VideoWindow system.</a:t>
            </a:r>
          </a:p>
          <a:p>
            <a:pPr eaLnBrk="1" hangingPunct="1"/>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9A810AF-E5F3-DB42-ABA6-592B10203556}" type="slidenum">
              <a:rPr lang="en-GB" sz="1200"/>
              <a:pPr eaLnBrk="1" hangingPunct="1"/>
              <a:t>15</a:t>
            </a:fld>
            <a:endParaRPr lang="en-GB" sz="1200"/>
          </a:p>
        </p:txBody>
      </p:sp>
      <p:sp>
        <p:nvSpPr>
          <p:cNvPr id="33795" name="Slide Image Placeholder 1"/>
          <p:cNvSpPr>
            <a:spLocks noGrp="1" noRot="1" noChangeAspect="1" noTextEdit="1"/>
          </p:cNvSpPr>
          <p:nvPr>
            <p:ph type="sldImg"/>
          </p:nvPr>
        </p:nvSpPr>
        <p:spPr>
          <a:ln/>
        </p:spPr>
      </p:sp>
      <p:sp>
        <p:nvSpPr>
          <p:cNvPr id="33796"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t>Skype, has now become a household name, and is one of the most popular forms of online conversation worldwide. Families who live in different places now regularly keep in touch with each other via skype, for daily, weekly and special occasion catch-ups. Seeing each other on the screen enables more intimacy and connectedness, allowing, for example, grandparents and grandchildren living in different countries to get to know each other better than if they only kept in touch using an audio phone. Moreover, it has been found that children prefer having a conversation using videoconferencing compared with only using an audio phone, as it can be less awkward for them, enjoying the ability to </a:t>
            </a:r>
            <a:r>
              <a:rPr lang="ja-JP" altLang="en-GB"/>
              <a:t>“</a:t>
            </a:r>
            <a:r>
              <a:rPr lang="en-GB"/>
              <a:t>show, not tell</a:t>
            </a:r>
            <a:r>
              <a:rPr lang="ja-JP" altLang="en-GB"/>
              <a:t>”</a:t>
            </a:r>
            <a:r>
              <a:rPr lang="en-GB"/>
              <a:t> things to their relatives (Ames </a:t>
            </a:r>
            <a:r>
              <a:rPr lang="en-GB" i="1"/>
              <a:t>et al,</a:t>
            </a:r>
            <a:r>
              <a:rPr lang="en-GB"/>
              <a:t> 2010). </a:t>
            </a:r>
          </a:p>
          <a:p>
            <a:pPr eaLnBrk="1" hangingPunct="1"/>
            <a:endParaRPr lang="en-GB"/>
          </a:p>
        </p:txBody>
      </p:sp>
      <p:sp>
        <p:nvSpPr>
          <p:cNvPr id="33797"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62AD43F1-C64C-7140-8D8F-8B0FEA7552AD}" type="slidenum">
              <a:rPr lang="en-US" sz="1200">
                <a:latin typeface="Times" charset="0"/>
              </a:rPr>
              <a:pPr algn="r"/>
              <a:t>15</a:t>
            </a:fld>
            <a:endParaRPr lang="en-US" sz="1200">
              <a:latin typeface="Times"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E154A79-6695-CE43-A21B-9845AEED64E3}" type="slidenum">
              <a:rPr lang="en-GB" sz="1200"/>
              <a:pPr eaLnBrk="1" hangingPunct="1"/>
              <a:t>16</a:t>
            </a:fld>
            <a:endParaRPr lang="en-GB" sz="1200"/>
          </a:p>
        </p:txBody>
      </p:sp>
      <p:sp>
        <p:nvSpPr>
          <p:cNvPr id="35843" name="Slide Image Placeholder 1"/>
          <p:cNvSpPr>
            <a:spLocks noGrp="1" noRot="1" noChangeAspect="1" noTextEdit="1"/>
          </p:cNvSpPr>
          <p:nvPr>
            <p:ph type="sldImg"/>
          </p:nvPr>
        </p:nvSpPr>
        <p:spPr>
          <a:ln/>
        </p:spPr>
      </p:sp>
      <p:sp>
        <p:nvSpPr>
          <p:cNvPr id="35844"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t>The options of VoIP, speech bubbles or chatboxes are provided to enable the users to talk to one other. An ongoing debate is whether the richness of voice is preferable to the anonymity of text. Which is preferred depends on the context and varies from person to person. VoIP works better for small groups as it is difficult to distinguish between more than a few voices while text can be used for much larger groups. A study by Wadley </a:t>
            </a:r>
            <a:r>
              <a:rPr lang="en-GB" i="1"/>
              <a:t>et al</a:t>
            </a:r>
            <a:r>
              <a:rPr lang="en-GB"/>
              <a:t> (2009) found VoIP to be judged to be richer than text as it enables people to express nuances of meaning more quickly. However, some people preferred using text as it allows them to have more control over how they appear to others, while also enabling them to multi-task and hold multiple conversations at the same time. Others simply did not like the sound of their own voice. Introverted people also tend to prefer to type rather than speak. </a:t>
            </a:r>
          </a:p>
        </p:txBody>
      </p:sp>
      <p:sp>
        <p:nvSpPr>
          <p:cNvPr id="35845"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219E9A6-0AD4-364E-AE52-8B4B2EEF1D0D}" type="slidenum">
              <a:rPr lang="en-US" sz="1200">
                <a:latin typeface="Times" charset="0"/>
              </a:rPr>
              <a:pPr algn="r"/>
              <a:t>16</a:t>
            </a:fld>
            <a:endParaRPr lang="en-US" sz="1200">
              <a:latin typeface="Times"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EBEEC92-1247-8247-963B-33F02D52B1B1}" type="slidenum">
              <a:rPr lang="en-GB" sz="1200"/>
              <a:pPr eaLnBrk="1" hangingPunct="1"/>
              <a:t>17</a:t>
            </a:fld>
            <a:endParaRPr lang="en-GB" sz="1200"/>
          </a:p>
        </p:txBody>
      </p:sp>
      <p:sp>
        <p:nvSpPr>
          <p:cNvPr id="38915" name="Slide Image Placeholder 1"/>
          <p:cNvSpPr>
            <a:spLocks noGrp="1" noRot="1" noChangeAspect="1" noTextEdit="1"/>
          </p:cNvSpPr>
          <p:nvPr>
            <p:ph type="sldImg"/>
          </p:nvPr>
        </p:nvSpPr>
        <p:spPr>
          <a:ln/>
        </p:spPr>
      </p:sp>
      <p:sp>
        <p:nvSpPr>
          <p:cNvPr id="38916"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a:t>However, the reliability of the tweeted information can be a problem. For example, some people end up obsessively checking and posting, and sometimes without realizing can start or fuel rumors, by adding news that is old or incorrect. Regular Twitterers can go into a feeding frenzy, constantly adding new tweets about an event as witnessed when an impending flood was announced (Starbird </a:t>
            </a:r>
            <a:r>
              <a:rPr lang="en-GB" i="1"/>
              <a:t>et al</a:t>
            </a:r>
            <a:r>
              <a:rPr lang="en-GB"/>
              <a:t>, 2010).  While such citizen-led dissemination and retweeting of information from disparate sources is well intentioned, it can also flood the twitter streams, making it difficult to know what is old, actual or hearsay. </a:t>
            </a:r>
          </a:p>
          <a:p>
            <a:pPr eaLnBrk="1" hangingPunct="1"/>
            <a:endParaRPr lang="en-GB"/>
          </a:p>
        </p:txBody>
      </p:sp>
      <p:sp>
        <p:nvSpPr>
          <p:cNvPr id="38917"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3E7D9AE8-16C5-B74F-8928-7C8D7F0AD992}" type="slidenum">
              <a:rPr lang="en-US" sz="1200">
                <a:latin typeface="Times" charset="0"/>
              </a:rPr>
              <a:pPr algn="r"/>
              <a:t>17</a:t>
            </a:fld>
            <a:endParaRPr lang="en-US" sz="1200">
              <a:latin typeface="Times"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22</a:t>
            </a:fld>
            <a:endParaRPr lang="en-GB"/>
          </a:p>
        </p:txBody>
      </p:sp>
    </p:spTree>
    <p:extLst>
      <p:ext uri="{BB962C8B-B14F-4D97-AF65-F5344CB8AC3E}">
        <p14:creationId xmlns:p14="http://schemas.microsoft.com/office/powerpoint/2010/main" val="20118723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23</a:t>
            </a:fld>
            <a:endParaRPr lang="en-GB"/>
          </a:p>
        </p:txBody>
      </p:sp>
    </p:spTree>
    <p:extLst>
      <p:ext uri="{BB962C8B-B14F-4D97-AF65-F5344CB8AC3E}">
        <p14:creationId xmlns:p14="http://schemas.microsoft.com/office/powerpoint/2010/main" val="2221212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smtClean="0"/>
              <a:t>www.id-book.com</a:t>
            </a:r>
            <a:endParaRPr lang="en-GB"/>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152863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smtClean="0"/>
              <a:t>www.id-book.com</a:t>
            </a:r>
            <a:endParaRPr lang="en-GB"/>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3368491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smtClean="0"/>
              <a:t>www.id-book.com</a:t>
            </a:r>
            <a:endParaRPr lang="en-GB"/>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2714383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lvl1pPr>
              <a:defRPr>
                <a:solidFill>
                  <a:schemeClr val="tx1"/>
                </a:soli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smtClean="0"/>
              <a:t>www.id-book.com</a:t>
            </a:r>
            <a:endParaRPr lang="en-GB"/>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259341519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smtClean="0"/>
              <a:t>www.id-book.com</a:t>
            </a:r>
            <a:endParaRPr lang="en-GB"/>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3308614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endParaRPr lang="en-GB"/>
          </a:p>
        </p:txBody>
      </p:sp>
      <p:sp>
        <p:nvSpPr>
          <p:cNvPr id="6" name="Footer Placeholder 5"/>
          <p:cNvSpPr>
            <a:spLocks noGrp="1"/>
          </p:cNvSpPr>
          <p:nvPr>
            <p:ph type="ftr" sz="quarter" idx="11"/>
          </p:nvPr>
        </p:nvSpPr>
        <p:spPr/>
        <p:txBody>
          <a:bodyPr/>
          <a:lstStyle/>
          <a:p>
            <a:r>
              <a:rPr lang="en-GB" smtClean="0"/>
              <a:t>www.id-book.com</a:t>
            </a:r>
            <a:endParaRPr lang="en-GB"/>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147230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endParaRPr lang="en-GB"/>
          </a:p>
        </p:txBody>
      </p:sp>
      <p:sp>
        <p:nvSpPr>
          <p:cNvPr id="8" name="Footer Placeholder 7"/>
          <p:cNvSpPr>
            <a:spLocks noGrp="1"/>
          </p:cNvSpPr>
          <p:nvPr>
            <p:ph type="ftr" sz="quarter" idx="11"/>
          </p:nvPr>
        </p:nvSpPr>
        <p:spPr/>
        <p:txBody>
          <a:bodyPr/>
          <a:lstStyle/>
          <a:p>
            <a:r>
              <a:rPr lang="en-GB" smtClean="0"/>
              <a:t>www.id-book.com</a:t>
            </a:r>
            <a:endParaRPr lang="en-GB"/>
          </a:p>
        </p:txBody>
      </p:sp>
      <p:sp>
        <p:nvSpPr>
          <p:cNvPr id="9" name="Slide Number Placeholder 8"/>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3091041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endParaRPr lang="en-GB"/>
          </a:p>
        </p:txBody>
      </p:sp>
      <p:sp>
        <p:nvSpPr>
          <p:cNvPr id="4" name="Footer Placeholder 3"/>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4076149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GB"/>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4" name="Slide Number Placeholder 3"/>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123699474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GB"/>
          </a:p>
        </p:txBody>
      </p:sp>
      <p:sp>
        <p:nvSpPr>
          <p:cNvPr id="6" name="Footer Placeholder 5"/>
          <p:cNvSpPr>
            <a:spLocks noGrp="1"/>
          </p:cNvSpPr>
          <p:nvPr>
            <p:ph type="ftr" sz="quarter" idx="11"/>
          </p:nvPr>
        </p:nvSpPr>
        <p:spPr/>
        <p:txBody>
          <a:bodyPr/>
          <a:lstStyle>
            <a:lvl1pPr>
              <a:defRPr>
                <a:solidFill>
                  <a:schemeClr val="accent6">
                    <a:lumMod val="75000"/>
                  </a:schemeClr>
                </a:solidFill>
              </a:defRPr>
            </a:lvl1pPr>
          </a:lstStyle>
          <a:p>
            <a:r>
              <a:rPr lang="en-GB" dirty="0" smtClean="0"/>
              <a:t>www.id-book.com</a:t>
            </a:r>
            <a:endParaRPr lang="en-GB" dirty="0"/>
          </a:p>
        </p:txBody>
      </p:sp>
      <p:sp>
        <p:nvSpPr>
          <p:cNvPr id="7" name="Slide Number Placeholder 6"/>
          <p:cNvSpPr>
            <a:spLocks noGrp="1"/>
          </p:cNvSpPr>
          <p:nvPr>
            <p:ph type="sldNum" sz="quarter" idx="12"/>
          </p:nvPr>
        </p:nvSpPr>
        <p:spPr/>
        <p:txBody>
          <a:bodyPr/>
          <a:lstStyle>
            <a:lvl1pPr>
              <a:defRPr>
                <a:solidFill>
                  <a:schemeClr val="accent6">
                    <a:lumMod val="75000"/>
                  </a:schemeClr>
                </a:solidFill>
              </a:defRPr>
            </a:lvl1pPr>
          </a:lstStyle>
          <a:p>
            <a:fld id="{A7EA2D8D-44E5-43C4-BBA1-AE3E32EF0894}" type="slidenum">
              <a:rPr lang="en-GB" smtClean="0"/>
              <a:pPr/>
              <a:t>‹#›</a:t>
            </a:fld>
            <a:endParaRPr lang="en-GB" dirty="0"/>
          </a:p>
        </p:txBody>
      </p:sp>
    </p:spTree>
    <p:extLst>
      <p:ext uri="{BB962C8B-B14F-4D97-AF65-F5344CB8AC3E}">
        <p14:creationId xmlns:p14="http://schemas.microsoft.com/office/powerpoint/2010/main" val="22540838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GB"/>
          </a:p>
        </p:txBody>
      </p:sp>
      <p:sp>
        <p:nvSpPr>
          <p:cNvPr id="6" name="Footer Placeholder 5"/>
          <p:cNvSpPr>
            <a:spLocks noGrp="1"/>
          </p:cNvSpPr>
          <p:nvPr>
            <p:ph type="ftr" sz="quarter" idx="11"/>
          </p:nvPr>
        </p:nvSpPr>
        <p:spPr/>
        <p:txBody>
          <a:bodyPr/>
          <a:lstStyle/>
          <a:p>
            <a:r>
              <a:rPr lang="en-GB" smtClean="0"/>
              <a:t>www.id-book.com</a:t>
            </a:r>
            <a:endParaRPr lang="en-GB"/>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2790494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r>
              <a:rPr lang="en-GB" smtClean="0"/>
              <a:t>www.id-book.com</a:t>
            </a:r>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fld id="{A7EA2D8D-44E5-43C4-BBA1-AE3E32EF0894}" type="slidenum">
              <a:rPr lang="en-GB" smtClean="0"/>
              <a:pPr/>
              <a:t>‹#›</a:t>
            </a:fld>
            <a:endParaRPr lang="en-GB"/>
          </a:p>
        </p:txBody>
      </p:sp>
      <p:sp>
        <p:nvSpPr>
          <p:cNvPr id="7" name="Rectangle 6"/>
          <p:cNvSpPr/>
          <p:nvPr userDrawn="1"/>
        </p:nvSpPr>
        <p:spPr>
          <a:xfrm>
            <a:off x="0" y="0"/>
            <a:ext cx="9144000" cy="6858000"/>
          </a:xfrm>
          <a:prstGeom prst="rect">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0419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dt="0"/>
  <p:txStyles>
    <p:titleStyle>
      <a:lvl1pPr algn="ctr" defTabSz="914400" rtl="0" eaLnBrk="1" latinLnBrk="0" hangingPunct="1">
        <a:spcBef>
          <a:spcPct val="0"/>
        </a:spcBef>
        <a:buNone/>
        <a:defRPr sz="4400" kern="120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Liberation Sans" panose="020B0604020202020204" pitchFamily="34" charset="0"/>
          <a:ea typeface="Liberation Sans" panose="020B0604020202020204" pitchFamily="34" charset="0"/>
          <a:cs typeface="Liberation Sans"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rgbClr val="7030A0"/>
          </a:solidFill>
          <a:latin typeface="Liberation Sans" panose="020B0604020202020204" pitchFamily="34" charset="0"/>
          <a:ea typeface="Liberation Sans" panose="020B0604020202020204" pitchFamily="34" charset="0"/>
          <a:cs typeface="Liberation Sans"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eu.wiley.com/WileyCDA/WileyTitle/productCd-1119020751.html"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3.emf"/><Relationship Id="rId4" Type="http://schemas.openxmlformats.org/officeDocument/2006/relationships/oleObject" Target="../embeddings/Microsoft_Word_97_-_2003_Document1.doc"/></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4.png"/><Relationship Id="rId4" Type="http://schemas.openxmlformats.org/officeDocument/2006/relationships/oleObject" Target="../embeddings/Microsoft_Word_97_-_2003_Document2.doc"/></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oleObject" Target="../embeddings/Microsoft_Word_97_-_2003_Document3.doc"/><Relationship Id="rId5" Type="http://schemas.openxmlformats.org/officeDocument/2006/relationships/oleObject" Target="../embeddings/oleObject4.bin"/><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4.vml"/><Relationship Id="rId5" Type="http://schemas.openxmlformats.org/officeDocument/2006/relationships/image" Target="../media/image7.png"/><Relationship Id="rId4" Type="http://schemas.openxmlformats.org/officeDocument/2006/relationships/oleObject" Target="../embeddings/Microsoft_Word_97_-_2003_Document4.doc"/></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5.vml"/><Relationship Id="rId6" Type="http://schemas.openxmlformats.org/officeDocument/2006/relationships/image" Target="../media/image13.emf"/><Relationship Id="rId5" Type="http://schemas.openxmlformats.org/officeDocument/2006/relationships/oleObject" Target="../embeddings/Microsoft_Word_97_-_2003_Document5.doc"/><Relationship Id="rId4" Type="http://schemas.openxmlformats.org/officeDocument/2006/relationships/oleObject" Target="../embeddings/oleObject6.bin"/></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media.wiley.com/product_data/coverImage300/51/11190207/1119020751.jpg">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1840" y="620688"/>
            <a:ext cx="2857500" cy="37242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275563" y="4581128"/>
            <a:ext cx="4570081" cy="1077218"/>
          </a:xfrm>
          <a:prstGeom prst="rect">
            <a:avLst/>
          </a:prstGeom>
          <a:noFill/>
        </p:spPr>
        <p:txBody>
          <a:bodyPr wrap="none" rtlCol="0">
            <a:spAutoFit/>
          </a:bodyPr>
          <a:lstStyle/>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Chapter 4</a:t>
            </a:r>
            <a:endParaRPr lang="en-GB" sz="3200" dirty="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endParaRPr>
          </a:p>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SOCIAL INTERACTION</a:t>
            </a:r>
          </a:p>
        </p:txBody>
      </p:sp>
    </p:spTree>
    <p:extLst>
      <p:ext uri="{BB962C8B-B14F-4D97-AF65-F5344CB8AC3E}">
        <p14:creationId xmlns:p14="http://schemas.microsoft.com/office/powerpoint/2010/main" val="14711855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Rectangle 2"/>
          <p:cNvSpPr>
            <a:spLocks noGrp="1" noChangeArrowheads="1"/>
          </p:cNvSpPr>
          <p:nvPr>
            <p:ph type="title" idx="4294967295"/>
          </p:nvPr>
        </p:nvSpPr>
        <p:spPr/>
        <p:txBody>
          <a:bodyPr/>
          <a:lstStyle/>
          <a:p>
            <a:pPr eaLnBrk="1" hangingPunct="1"/>
            <a:r>
              <a:rPr lang="en-GB">
                <a:latin typeface="Liberation Sans"/>
              </a:rPr>
              <a:t>Remote conversations</a:t>
            </a:r>
          </a:p>
        </p:txBody>
      </p:sp>
      <p:sp>
        <p:nvSpPr>
          <p:cNvPr id="25605" name="Rectangle 3"/>
          <p:cNvSpPr>
            <a:spLocks noGrp="1" noChangeArrowheads="1"/>
          </p:cNvSpPr>
          <p:nvPr>
            <p:ph type="body" idx="4294967295"/>
          </p:nvPr>
        </p:nvSpPr>
        <p:spPr/>
        <p:txBody>
          <a:bodyPr/>
          <a:lstStyle/>
          <a:p>
            <a:pPr eaLnBrk="1" hangingPunct="1">
              <a:lnSpc>
                <a:spcPct val="90000"/>
              </a:lnSpc>
            </a:pPr>
            <a:r>
              <a:rPr lang="en-GB" sz="3000" dirty="0">
                <a:solidFill>
                  <a:srgbClr val="7030A0"/>
                </a:solidFill>
                <a:latin typeface="Liberation Sans"/>
              </a:rPr>
              <a:t>Much research on how to support conversations when people are </a:t>
            </a:r>
            <a:r>
              <a:rPr lang="ja-JP" altLang="en-GB" sz="3000" dirty="0">
                <a:solidFill>
                  <a:srgbClr val="7030A0"/>
                </a:solidFill>
                <a:latin typeface="Liberation Sans"/>
              </a:rPr>
              <a:t>‘</a:t>
            </a:r>
            <a:r>
              <a:rPr lang="en-GB" sz="3000" dirty="0">
                <a:solidFill>
                  <a:srgbClr val="7030A0"/>
                </a:solidFill>
                <a:latin typeface="Liberation Sans"/>
              </a:rPr>
              <a:t>at a distance</a:t>
            </a:r>
            <a:r>
              <a:rPr lang="ja-JP" altLang="en-GB" sz="3000" dirty="0">
                <a:solidFill>
                  <a:srgbClr val="7030A0"/>
                </a:solidFill>
                <a:latin typeface="Liberation Sans"/>
              </a:rPr>
              <a:t>’</a:t>
            </a:r>
            <a:r>
              <a:rPr lang="en-GB" sz="3000" dirty="0">
                <a:solidFill>
                  <a:srgbClr val="7030A0"/>
                </a:solidFill>
                <a:latin typeface="Liberation Sans"/>
              </a:rPr>
              <a:t> from each other</a:t>
            </a:r>
          </a:p>
          <a:p>
            <a:pPr eaLnBrk="1" hangingPunct="1">
              <a:lnSpc>
                <a:spcPct val="90000"/>
              </a:lnSpc>
            </a:pPr>
            <a:endParaRPr lang="en-GB" sz="3000" dirty="0">
              <a:solidFill>
                <a:srgbClr val="7030A0"/>
              </a:solidFill>
              <a:latin typeface="Liberation Sans"/>
            </a:endParaRPr>
          </a:p>
          <a:p>
            <a:pPr eaLnBrk="1" hangingPunct="1">
              <a:lnSpc>
                <a:spcPct val="90000"/>
              </a:lnSpc>
            </a:pPr>
            <a:r>
              <a:rPr lang="en-GB" sz="3000" dirty="0">
                <a:solidFill>
                  <a:srgbClr val="7030A0"/>
                </a:solidFill>
                <a:latin typeface="Liberation Sans"/>
              </a:rPr>
              <a:t>Many applications have been </a:t>
            </a:r>
            <a:r>
              <a:rPr lang="en-GB" sz="3000" dirty="0" smtClean="0">
                <a:solidFill>
                  <a:srgbClr val="7030A0"/>
                </a:solidFill>
                <a:latin typeface="Liberation Sans"/>
              </a:rPr>
              <a:t>developed</a:t>
            </a:r>
          </a:p>
          <a:p>
            <a:pPr eaLnBrk="1" hangingPunct="1">
              <a:lnSpc>
                <a:spcPct val="90000"/>
              </a:lnSpc>
            </a:pPr>
            <a:endParaRPr lang="en-GB" sz="600" dirty="0">
              <a:solidFill>
                <a:srgbClr val="7030A0"/>
              </a:solidFill>
              <a:latin typeface="Liberation Sans"/>
            </a:endParaRPr>
          </a:p>
          <a:p>
            <a:pPr lvl="1" eaLnBrk="1" hangingPunct="1">
              <a:lnSpc>
                <a:spcPct val="90000"/>
              </a:lnSpc>
            </a:pPr>
            <a:r>
              <a:rPr lang="en-GB" sz="2000" dirty="0">
                <a:solidFill>
                  <a:schemeClr val="accent1"/>
                </a:solidFill>
                <a:latin typeface="Liberation Sans"/>
                <a:ea typeface="ＭＳ Ｐゴシック" charset="0"/>
              </a:rPr>
              <a:t>e.g., email, videoconferencing, videophones, </a:t>
            </a:r>
            <a:r>
              <a:rPr lang="en-GB" sz="2000" dirty="0" smtClean="0">
                <a:solidFill>
                  <a:schemeClr val="accent1"/>
                </a:solidFill>
                <a:latin typeface="Liberation Sans"/>
                <a:ea typeface="ＭＳ Ｐゴシック" charset="0"/>
              </a:rPr>
              <a:t>instant </a:t>
            </a:r>
            <a:r>
              <a:rPr lang="en-GB" sz="2000" dirty="0">
                <a:solidFill>
                  <a:schemeClr val="accent1"/>
                </a:solidFill>
                <a:latin typeface="Liberation Sans"/>
                <a:ea typeface="ＭＳ Ｐゴシック" charset="0"/>
              </a:rPr>
              <a:t>messaging, chatrooms </a:t>
            </a:r>
            <a:endParaRPr lang="en-GB" sz="2000" dirty="0" smtClean="0">
              <a:solidFill>
                <a:schemeClr val="accent1"/>
              </a:solidFill>
              <a:latin typeface="Liberation Sans"/>
              <a:ea typeface="ＭＳ Ｐゴシック" charset="0"/>
            </a:endParaRPr>
          </a:p>
          <a:p>
            <a:pPr lvl="1" eaLnBrk="1" hangingPunct="1">
              <a:lnSpc>
                <a:spcPct val="90000"/>
              </a:lnSpc>
            </a:pPr>
            <a:endParaRPr lang="en-GB" sz="1200" dirty="0">
              <a:solidFill>
                <a:schemeClr val="accent1"/>
              </a:solidFill>
              <a:latin typeface="Liberation Sans"/>
              <a:ea typeface="ＭＳ Ｐゴシック" charset="0"/>
            </a:endParaRPr>
          </a:p>
          <a:p>
            <a:pPr eaLnBrk="1" hangingPunct="1">
              <a:lnSpc>
                <a:spcPct val="90000"/>
              </a:lnSpc>
            </a:pPr>
            <a:endParaRPr lang="en-GB" sz="900" dirty="0">
              <a:solidFill>
                <a:srgbClr val="7030A0"/>
              </a:solidFill>
              <a:latin typeface="Liberation Sans"/>
            </a:endParaRPr>
          </a:p>
          <a:p>
            <a:pPr eaLnBrk="1" hangingPunct="1">
              <a:lnSpc>
                <a:spcPct val="90000"/>
              </a:lnSpc>
            </a:pPr>
            <a:r>
              <a:rPr lang="en-GB" sz="3000" dirty="0">
                <a:solidFill>
                  <a:srgbClr val="7030A0"/>
                </a:solidFill>
                <a:latin typeface="Liberation Sans"/>
              </a:rPr>
              <a:t>Do they mimic or move beyond existing ways of conversing? </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10</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0534309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5"/>
          <p:cNvSpPr>
            <a:spLocks noGrp="1"/>
          </p:cNvSpPr>
          <p:nvPr>
            <p:ph type="title"/>
          </p:nvPr>
        </p:nvSpPr>
        <p:spPr/>
        <p:txBody>
          <a:bodyPr>
            <a:normAutofit fontScale="90000"/>
          </a:bodyPr>
          <a:lstStyle/>
          <a:p>
            <a:pPr eaLnBrk="1" hangingPunct="1"/>
            <a:r>
              <a:rPr lang="en-GB">
                <a:latin typeface="Verdana" charset="0"/>
              </a:rPr>
              <a:t>Early videophone and visualphone</a:t>
            </a:r>
          </a:p>
        </p:txBody>
      </p:sp>
      <p:sp>
        <p:nvSpPr>
          <p:cNvPr id="4" name="Footer Placeholder 3"/>
          <p:cNvSpPr>
            <a:spLocks noGrp="1"/>
          </p:cNvSpPr>
          <p:nvPr>
            <p:ph type="ftr" sz="quarter" idx="11"/>
          </p:nvPr>
        </p:nvSpPr>
        <p:spPr/>
        <p:txBody>
          <a:bodyPr/>
          <a:lstStyle/>
          <a:p>
            <a:r>
              <a:rPr lang="en-GB" dirty="0" smtClean="0">
                <a:solidFill>
                  <a:schemeClr val="accent6">
                    <a:lumMod val="75000"/>
                  </a:schemeClr>
                </a:solidFill>
              </a:rPr>
              <a:t>www.id-book.com</a:t>
            </a:r>
            <a:endParaRPr lang="en-GB" dirty="0">
              <a:solidFill>
                <a:schemeClr val="accent6">
                  <a:lumMod val="75000"/>
                </a:schemeClr>
              </a:solidFill>
            </a:endParaRPr>
          </a:p>
        </p:txBody>
      </p:sp>
      <p:sp>
        <p:nvSpPr>
          <p:cNvPr id="5" name="Slide Number Placeholder 4"/>
          <p:cNvSpPr>
            <a:spLocks noGrp="1"/>
          </p:cNvSpPr>
          <p:nvPr>
            <p:ph type="sldNum" sz="quarter" idx="12"/>
          </p:nvPr>
        </p:nvSpPr>
        <p:spPr/>
        <p:txBody>
          <a:bodyPr/>
          <a:lstStyle/>
          <a:p>
            <a:fld id="{A7EA2D8D-44E5-43C4-BBA1-AE3E32EF0894}" type="slidenum">
              <a:rPr lang="en-GB" smtClean="0">
                <a:solidFill>
                  <a:schemeClr val="accent6">
                    <a:lumMod val="75000"/>
                  </a:schemeClr>
                </a:solidFill>
              </a:rPr>
              <a:t>11</a:t>
            </a:fld>
            <a:endParaRPr lang="en-GB" dirty="0">
              <a:solidFill>
                <a:schemeClr val="accent6">
                  <a:lumMod val="75000"/>
                </a:schemeClr>
              </a:solidFill>
            </a:endParaRPr>
          </a:p>
        </p:txBody>
      </p:sp>
      <p:pic>
        <p:nvPicPr>
          <p:cNvPr id="839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9632" y="1484784"/>
            <a:ext cx="6841399" cy="49685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296251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6" name="Rectangle 2"/>
          <p:cNvSpPr>
            <a:spLocks noGrp="1" noChangeArrowheads="1"/>
          </p:cNvSpPr>
          <p:nvPr>
            <p:ph type="title" idx="4294967295"/>
          </p:nvPr>
        </p:nvSpPr>
        <p:spPr/>
        <p:txBody>
          <a:bodyPr>
            <a:normAutofit fontScale="90000"/>
          </a:bodyPr>
          <a:lstStyle/>
          <a:p>
            <a:pPr eaLnBrk="1" hangingPunct="1"/>
            <a:r>
              <a:rPr lang="en-GB" dirty="0" err="1">
                <a:latin typeface="Liberation Sans"/>
              </a:rPr>
              <a:t>VideoWindow</a:t>
            </a:r>
            <a:r>
              <a:rPr lang="en-GB" dirty="0">
                <a:latin typeface="Liberation Sans"/>
              </a:rPr>
              <a:t> system (</a:t>
            </a:r>
            <a:r>
              <a:rPr lang="en-GB" dirty="0" err="1">
                <a:latin typeface="Liberation Sans"/>
              </a:rPr>
              <a:t>Bellcore</a:t>
            </a:r>
            <a:r>
              <a:rPr lang="en-GB" dirty="0">
                <a:latin typeface="Liberation Sans"/>
              </a:rPr>
              <a:t>, 1989)</a:t>
            </a:r>
          </a:p>
        </p:txBody>
      </p:sp>
      <p:sp>
        <p:nvSpPr>
          <p:cNvPr id="28677" name="Rectangle 3"/>
          <p:cNvSpPr>
            <a:spLocks noGrp="1" noChangeArrowheads="1"/>
          </p:cNvSpPr>
          <p:nvPr>
            <p:ph type="body" idx="4294967295"/>
          </p:nvPr>
        </p:nvSpPr>
        <p:spPr>
          <a:xfrm>
            <a:off x="685800" y="1628800"/>
            <a:ext cx="7772400" cy="4695800"/>
          </a:xfrm>
        </p:spPr>
        <p:txBody>
          <a:bodyPr>
            <a:normAutofit/>
          </a:bodyPr>
          <a:lstStyle/>
          <a:p>
            <a:pPr eaLnBrk="1" hangingPunct="1"/>
            <a:r>
              <a:rPr lang="en-US" sz="3000" dirty="0">
                <a:solidFill>
                  <a:srgbClr val="7030A0"/>
                </a:solidFill>
                <a:latin typeface="Liberation Sans"/>
              </a:rPr>
              <a:t>Shared space that allowed people 50 miles apart to carry on a conversation as if in same room drinking coffee </a:t>
            </a:r>
            <a:r>
              <a:rPr lang="en-US" sz="3000" dirty="0" smtClean="0">
                <a:solidFill>
                  <a:srgbClr val="7030A0"/>
                </a:solidFill>
                <a:latin typeface="Liberation Sans"/>
              </a:rPr>
              <a:t>together</a:t>
            </a:r>
          </a:p>
          <a:p>
            <a:pPr eaLnBrk="1" hangingPunct="1"/>
            <a:endParaRPr lang="en-US" sz="1400" dirty="0">
              <a:solidFill>
                <a:srgbClr val="7030A0"/>
              </a:solidFill>
              <a:latin typeface="Liberation Sans"/>
            </a:endParaRPr>
          </a:p>
          <a:p>
            <a:pPr eaLnBrk="1" hangingPunct="1"/>
            <a:r>
              <a:rPr lang="en-US" sz="3000" dirty="0">
                <a:solidFill>
                  <a:srgbClr val="7030A0"/>
                </a:solidFill>
                <a:latin typeface="Liberation Sans"/>
              </a:rPr>
              <a:t>3 x 8 </a:t>
            </a:r>
            <a:r>
              <a:rPr lang="en-US" sz="3000" dirty="0" err="1">
                <a:solidFill>
                  <a:srgbClr val="7030A0"/>
                </a:solidFill>
                <a:latin typeface="Liberation Sans"/>
              </a:rPr>
              <a:t>ft</a:t>
            </a:r>
            <a:r>
              <a:rPr lang="en-US" sz="3000" dirty="0">
                <a:solidFill>
                  <a:srgbClr val="7030A0"/>
                </a:solidFill>
                <a:latin typeface="Liberation Sans"/>
              </a:rPr>
              <a:t> ‘picture-window’ between two sites with video and </a:t>
            </a:r>
            <a:r>
              <a:rPr lang="en-US" sz="3000" dirty="0" smtClean="0">
                <a:solidFill>
                  <a:srgbClr val="7030A0"/>
                </a:solidFill>
                <a:latin typeface="Liberation Sans"/>
              </a:rPr>
              <a:t>audio</a:t>
            </a:r>
          </a:p>
          <a:p>
            <a:pPr eaLnBrk="1" hangingPunct="1"/>
            <a:endParaRPr lang="en-US" sz="1400" dirty="0">
              <a:solidFill>
                <a:srgbClr val="7030A0"/>
              </a:solidFill>
              <a:latin typeface="Liberation Sans"/>
            </a:endParaRPr>
          </a:p>
          <a:p>
            <a:pPr eaLnBrk="1" hangingPunct="1"/>
            <a:r>
              <a:rPr lang="en-US" sz="3000" dirty="0">
                <a:solidFill>
                  <a:srgbClr val="7030A0"/>
                </a:solidFill>
                <a:latin typeface="Liberation Sans"/>
              </a:rPr>
              <a:t>People did interact via the window but strange things happened (Kraut, 1990)</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12</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9657237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5" name="Rectangle 2"/>
          <p:cNvSpPr>
            <a:spLocks noGrp="1" noChangeArrowheads="1"/>
          </p:cNvSpPr>
          <p:nvPr>
            <p:ph type="title" idx="4294967295"/>
          </p:nvPr>
        </p:nvSpPr>
        <p:spPr/>
        <p:txBody>
          <a:bodyPr/>
          <a:lstStyle/>
          <a:p>
            <a:pPr eaLnBrk="1" hangingPunct="1"/>
            <a:r>
              <a:rPr lang="en-GB" dirty="0">
                <a:latin typeface="Liberation Sans"/>
              </a:rPr>
              <a:t>Sketch of </a:t>
            </a:r>
            <a:r>
              <a:rPr lang="en-GB" dirty="0" err="1">
                <a:latin typeface="Liberation Sans"/>
              </a:rPr>
              <a:t>VideoWindow</a:t>
            </a:r>
            <a:endParaRPr lang="en-GB" dirty="0">
              <a:latin typeface="Liberation Sans"/>
            </a:endParaRPr>
          </a:p>
        </p:txBody>
      </p:sp>
      <p:graphicFrame>
        <p:nvGraphicFramePr>
          <p:cNvPr id="30722" name="Object 2"/>
          <p:cNvGraphicFramePr>
            <a:graphicFrameLocks noGrp="1" noChangeAspect="1"/>
          </p:cNvGraphicFramePr>
          <p:nvPr>
            <p:ph type="body" idx="4294967295"/>
            <p:extLst>
              <p:ext uri="{D42A27DB-BD31-4B8C-83A1-F6EECF244321}">
                <p14:modId xmlns:p14="http://schemas.microsoft.com/office/powerpoint/2010/main" val="4056681055"/>
              </p:ext>
            </p:extLst>
          </p:nvPr>
        </p:nvGraphicFramePr>
        <p:xfrm>
          <a:off x="1792288" y="1600200"/>
          <a:ext cx="5559425" cy="4525963"/>
        </p:xfrm>
        <a:graphic>
          <a:graphicData uri="http://schemas.openxmlformats.org/presentationml/2006/ole">
            <mc:AlternateContent xmlns:mc="http://schemas.openxmlformats.org/markup-compatibility/2006">
              <mc:Choice xmlns:v="urn:schemas-microsoft-com:vml" Requires="v">
                <p:oleObj spid="_x0000_s54295" name="Document" r:id="rId4" imgW="2990088" imgH="2343912" progId="Word.Document.8">
                  <p:embed/>
                </p:oleObj>
              </mc:Choice>
              <mc:Fallback>
                <p:oleObj name="Document" r:id="rId4" imgW="2990088" imgH="2343912" progId="Word.Documen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92288" y="1600200"/>
                        <a:ext cx="5559425"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13</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1566666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Rectangle 2"/>
          <p:cNvSpPr>
            <a:spLocks noGrp="1" noChangeArrowheads="1"/>
          </p:cNvSpPr>
          <p:nvPr>
            <p:ph type="title" idx="4294967295"/>
          </p:nvPr>
        </p:nvSpPr>
        <p:spPr/>
        <p:txBody>
          <a:bodyPr>
            <a:noAutofit/>
          </a:bodyPr>
          <a:lstStyle/>
          <a:p>
            <a:pPr eaLnBrk="1" hangingPunct="1"/>
            <a:r>
              <a:rPr lang="en-GB" sz="3800" dirty="0">
                <a:latin typeface="Liberation Sans"/>
              </a:rPr>
              <a:t>Findings of how </a:t>
            </a:r>
            <a:r>
              <a:rPr lang="en-GB" sz="3800" dirty="0" err="1">
                <a:latin typeface="Liberation Sans"/>
              </a:rPr>
              <a:t>VideoWindow</a:t>
            </a:r>
            <a:r>
              <a:rPr lang="en-GB" sz="3800" dirty="0">
                <a:latin typeface="Liberation Sans"/>
              </a:rPr>
              <a:t> System was used</a:t>
            </a:r>
          </a:p>
        </p:txBody>
      </p:sp>
      <p:sp>
        <p:nvSpPr>
          <p:cNvPr id="31749" name="Rectangle 3"/>
          <p:cNvSpPr>
            <a:spLocks noGrp="1" noChangeArrowheads="1"/>
          </p:cNvSpPr>
          <p:nvPr>
            <p:ph type="body" idx="4294967295"/>
          </p:nvPr>
        </p:nvSpPr>
        <p:spPr>
          <a:xfrm>
            <a:off x="683568" y="2060848"/>
            <a:ext cx="7772400" cy="4176464"/>
          </a:xfrm>
        </p:spPr>
        <p:txBody>
          <a:bodyPr>
            <a:noAutofit/>
          </a:bodyPr>
          <a:lstStyle/>
          <a:p>
            <a:pPr eaLnBrk="1" hangingPunct="1"/>
            <a:r>
              <a:rPr lang="en-US" sz="2800" dirty="0">
                <a:solidFill>
                  <a:srgbClr val="7030A0"/>
                </a:solidFill>
                <a:latin typeface="Liberation Sans"/>
              </a:rPr>
              <a:t>Talked constantly about the system</a:t>
            </a:r>
          </a:p>
          <a:p>
            <a:pPr eaLnBrk="1" hangingPunct="1"/>
            <a:endParaRPr lang="en-US" sz="600" dirty="0">
              <a:solidFill>
                <a:srgbClr val="7030A0"/>
              </a:solidFill>
              <a:latin typeface="Liberation Sans"/>
            </a:endParaRPr>
          </a:p>
          <a:p>
            <a:pPr eaLnBrk="1" hangingPunct="1"/>
            <a:r>
              <a:rPr lang="en-US" sz="2800" dirty="0">
                <a:solidFill>
                  <a:srgbClr val="7030A0"/>
                </a:solidFill>
                <a:latin typeface="Liberation Sans"/>
              </a:rPr>
              <a:t>Spoke more to other people in the same room rather than in other room</a:t>
            </a:r>
          </a:p>
          <a:p>
            <a:pPr eaLnBrk="1" hangingPunct="1"/>
            <a:endParaRPr lang="en-US" sz="600" dirty="0">
              <a:solidFill>
                <a:srgbClr val="7030A0"/>
              </a:solidFill>
              <a:latin typeface="Liberation Sans"/>
            </a:endParaRPr>
          </a:p>
          <a:p>
            <a:pPr eaLnBrk="1" hangingPunct="1"/>
            <a:r>
              <a:rPr lang="en-US" sz="2800" dirty="0">
                <a:solidFill>
                  <a:srgbClr val="7030A0"/>
                </a:solidFill>
                <a:latin typeface="Liberation Sans"/>
              </a:rPr>
              <a:t>When tried to get closer to someone in other place had opposite effect - went out of range of camera and microphone</a:t>
            </a:r>
          </a:p>
          <a:p>
            <a:pPr eaLnBrk="1" hangingPunct="1"/>
            <a:endParaRPr lang="en-US" sz="600" dirty="0">
              <a:solidFill>
                <a:srgbClr val="7030A0"/>
              </a:solidFill>
              <a:latin typeface="Liberation Sans"/>
            </a:endParaRPr>
          </a:p>
          <a:p>
            <a:pPr eaLnBrk="1" hangingPunct="1"/>
            <a:r>
              <a:rPr lang="en-US" sz="2800" dirty="0">
                <a:solidFill>
                  <a:srgbClr val="7030A0"/>
                </a:solidFill>
                <a:latin typeface="Liberation Sans"/>
              </a:rPr>
              <a:t>No way of monitoring this</a:t>
            </a:r>
            <a:endParaRPr lang="en-GB" sz="2800" dirty="0">
              <a:solidFill>
                <a:srgbClr val="7030A0"/>
              </a:solidFill>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14</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0379971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2" name="Title 1"/>
          <p:cNvSpPr>
            <a:spLocks noGrp="1"/>
          </p:cNvSpPr>
          <p:nvPr>
            <p:ph type="title" idx="4294967295"/>
          </p:nvPr>
        </p:nvSpPr>
        <p:spPr/>
        <p:txBody>
          <a:bodyPr/>
          <a:lstStyle/>
          <a:p>
            <a:pPr eaLnBrk="1" hangingPunct="1"/>
            <a:r>
              <a:rPr lang="en-GB" dirty="0">
                <a:latin typeface="Liberation Sans"/>
              </a:rPr>
              <a:t>Skype success</a:t>
            </a:r>
          </a:p>
        </p:txBody>
      </p:sp>
      <p:sp>
        <p:nvSpPr>
          <p:cNvPr id="32773" name="Content Placeholder 2"/>
          <p:cNvSpPr>
            <a:spLocks noGrp="1"/>
          </p:cNvSpPr>
          <p:nvPr>
            <p:ph idx="4294967295"/>
          </p:nvPr>
        </p:nvSpPr>
        <p:spPr>
          <a:xfrm>
            <a:off x="683568" y="1412776"/>
            <a:ext cx="7772400" cy="4679032"/>
          </a:xfrm>
        </p:spPr>
        <p:txBody>
          <a:bodyPr>
            <a:normAutofit/>
          </a:bodyPr>
          <a:lstStyle/>
          <a:p>
            <a:pPr eaLnBrk="1" hangingPunct="1"/>
            <a:r>
              <a:rPr lang="en-GB" dirty="0">
                <a:solidFill>
                  <a:srgbClr val="7030A0"/>
                </a:solidFill>
                <a:latin typeface="Liberation Sans"/>
              </a:rPr>
              <a:t>Global household </a:t>
            </a:r>
            <a:r>
              <a:rPr lang="en-GB" dirty="0" smtClean="0">
                <a:solidFill>
                  <a:srgbClr val="7030A0"/>
                </a:solidFill>
                <a:latin typeface="Liberation Sans"/>
              </a:rPr>
              <a:t>name</a:t>
            </a:r>
          </a:p>
          <a:p>
            <a:pPr eaLnBrk="1" hangingPunct="1"/>
            <a:endParaRPr lang="en-GB" sz="800" dirty="0">
              <a:solidFill>
                <a:srgbClr val="7030A0"/>
              </a:solidFill>
              <a:latin typeface="Liberation Sans"/>
            </a:endParaRPr>
          </a:p>
          <a:p>
            <a:pPr eaLnBrk="1" hangingPunct="1"/>
            <a:r>
              <a:rPr lang="en-GB" dirty="0">
                <a:solidFill>
                  <a:srgbClr val="7030A0"/>
                </a:solidFill>
                <a:latin typeface="Liberation Sans"/>
              </a:rPr>
              <a:t>Seeing others on screen enables more intimacy than audio phone </a:t>
            </a:r>
            <a:endParaRPr lang="en-GB" dirty="0" smtClean="0">
              <a:solidFill>
                <a:srgbClr val="7030A0"/>
              </a:solidFill>
              <a:latin typeface="Liberation Sans"/>
            </a:endParaRPr>
          </a:p>
          <a:p>
            <a:pPr eaLnBrk="1" hangingPunct="1"/>
            <a:endParaRPr lang="en-GB" sz="800" dirty="0">
              <a:solidFill>
                <a:srgbClr val="7030A0"/>
              </a:solidFill>
              <a:latin typeface="Liberation Sans"/>
            </a:endParaRPr>
          </a:p>
          <a:p>
            <a:pPr eaLnBrk="1" hangingPunct="1"/>
            <a:r>
              <a:rPr lang="en-GB" dirty="0">
                <a:solidFill>
                  <a:srgbClr val="7030A0"/>
                </a:solidFill>
                <a:latin typeface="Liberation Sans"/>
              </a:rPr>
              <a:t>Enables people to get to know each other </a:t>
            </a:r>
            <a:r>
              <a:rPr lang="en-GB" dirty="0" smtClean="0">
                <a:solidFill>
                  <a:srgbClr val="7030A0"/>
                </a:solidFill>
                <a:latin typeface="Liberation Sans"/>
              </a:rPr>
              <a:t>better</a:t>
            </a:r>
          </a:p>
          <a:p>
            <a:pPr eaLnBrk="1" hangingPunct="1"/>
            <a:endParaRPr lang="en-GB" sz="800" dirty="0">
              <a:solidFill>
                <a:srgbClr val="7030A0"/>
              </a:solidFill>
              <a:latin typeface="Liberation Sans"/>
            </a:endParaRPr>
          </a:p>
          <a:p>
            <a:pPr eaLnBrk="1" hangingPunct="1"/>
            <a:r>
              <a:rPr lang="en-GB" dirty="0">
                <a:solidFill>
                  <a:srgbClr val="7030A0"/>
                </a:solidFill>
                <a:latin typeface="Liberation Sans"/>
              </a:rPr>
              <a:t>Less awkward for young </a:t>
            </a:r>
            <a:r>
              <a:rPr lang="en-GB" dirty="0" smtClean="0">
                <a:solidFill>
                  <a:srgbClr val="7030A0"/>
                </a:solidFill>
                <a:latin typeface="Liberation Sans"/>
              </a:rPr>
              <a:t>children</a:t>
            </a:r>
          </a:p>
          <a:p>
            <a:pPr eaLnBrk="1" hangingPunct="1"/>
            <a:endParaRPr lang="en-GB" sz="600" dirty="0">
              <a:solidFill>
                <a:srgbClr val="7030A0"/>
              </a:solidFill>
              <a:latin typeface="Liberation Sans"/>
            </a:endParaRPr>
          </a:p>
          <a:p>
            <a:pPr lvl="1" eaLnBrk="1" hangingPunct="1"/>
            <a:r>
              <a:rPr lang="en-GB" sz="2400" dirty="0">
                <a:solidFill>
                  <a:schemeClr val="accent1"/>
                </a:solidFill>
                <a:latin typeface="Liberation Sans"/>
                <a:ea typeface="ＭＳ Ｐゴシック" charset="0"/>
              </a:rPr>
              <a:t>Like </a:t>
            </a:r>
            <a:r>
              <a:rPr lang="ja-JP" altLang="en-GB" sz="2400" dirty="0">
                <a:solidFill>
                  <a:schemeClr val="accent1"/>
                </a:solidFill>
                <a:latin typeface="Liberation Sans"/>
                <a:ea typeface="ＭＳ Ｐゴシック" charset="0"/>
              </a:rPr>
              <a:t>“</a:t>
            </a:r>
            <a:r>
              <a:rPr lang="en-GB" sz="2400" dirty="0">
                <a:solidFill>
                  <a:schemeClr val="accent1"/>
                </a:solidFill>
                <a:latin typeface="Liberation Sans"/>
                <a:ea typeface="ＭＳ Ｐゴシック" charset="0"/>
              </a:rPr>
              <a:t>to show, not tell</a:t>
            </a:r>
            <a:r>
              <a:rPr lang="ja-JP" altLang="en-GB" sz="2400" dirty="0">
                <a:solidFill>
                  <a:schemeClr val="accent1"/>
                </a:solidFill>
                <a:latin typeface="Liberation Sans"/>
                <a:ea typeface="ＭＳ Ｐゴシック" charset="0"/>
              </a:rPr>
              <a:t>”</a:t>
            </a:r>
            <a:r>
              <a:rPr lang="en-GB" sz="2400" dirty="0">
                <a:solidFill>
                  <a:schemeClr val="accent1"/>
                </a:solidFill>
                <a:latin typeface="Liberation Sans"/>
                <a:ea typeface="ＭＳ Ｐゴシック" charset="0"/>
              </a:rPr>
              <a:t> (Ames et al, 2010)</a:t>
            </a:r>
          </a:p>
          <a:p>
            <a:pPr lvl="1" eaLnBrk="1" hangingPunct="1"/>
            <a:endParaRPr lang="en-GB" dirty="0">
              <a:latin typeface="Liberation Sans"/>
              <a:ea typeface="ＭＳ Ｐゴシック" charset="0"/>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15</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3986688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2"/>
          <p:cNvSpPr>
            <a:spLocks noGrp="1" noChangeArrowheads="1"/>
          </p:cNvSpPr>
          <p:nvPr>
            <p:ph type="title" idx="4294967295"/>
          </p:nvPr>
        </p:nvSpPr>
        <p:spPr/>
        <p:txBody>
          <a:bodyPr/>
          <a:lstStyle/>
          <a:p>
            <a:pPr eaLnBrk="1" hangingPunct="1"/>
            <a:r>
              <a:rPr lang="en-GB">
                <a:latin typeface="Liberation Sans"/>
              </a:rPr>
              <a:t>3D virtual worlds</a:t>
            </a:r>
          </a:p>
        </p:txBody>
      </p:sp>
      <p:sp>
        <p:nvSpPr>
          <p:cNvPr id="34821" name="Rectangle 3"/>
          <p:cNvSpPr>
            <a:spLocks noGrp="1" noChangeArrowheads="1"/>
          </p:cNvSpPr>
          <p:nvPr>
            <p:ph type="body" idx="4294967295"/>
          </p:nvPr>
        </p:nvSpPr>
        <p:spPr>
          <a:xfrm>
            <a:off x="467544" y="1700808"/>
            <a:ext cx="8229600" cy="4525963"/>
          </a:xfrm>
        </p:spPr>
        <p:txBody>
          <a:bodyPr/>
          <a:lstStyle/>
          <a:p>
            <a:pPr eaLnBrk="1" hangingPunct="1">
              <a:lnSpc>
                <a:spcPct val="90000"/>
              </a:lnSpc>
            </a:pPr>
            <a:r>
              <a:rPr lang="en-GB" sz="2800" dirty="0">
                <a:solidFill>
                  <a:srgbClr val="7030A0"/>
                </a:solidFill>
                <a:latin typeface="Liberation Sans"/>
              </a:rPr>
              <a:t>Second Life (2007)</a:t>
            </a:r>
          </a:p>
          <a:p>
            <a:pPr lvl="1" eaLnBrk="1" hangingPunct="1">
              <a:lnSpc>
                <a:spcPct val="90000"/>
              </a:lnSpc>
            </a:pPr>
            <a:r>
              <a:rPr lang="en-GB" sz="2400" dirty="0">
                <a:solidFill>
                  <a:schemeClr val="accent1"/>
                </a:solidFill>
                <a:latin typeface="Liberation Sans"/>
                <a:ea typeface="ＭＳ Ｐゴシック" charset="0"/>
              </a:rPr>
              <a:t>Over 8 million users</a:t>
            </a:r>
          </a:p>
          <a:p>
            <a:pPr eaLnBrk="1" hangingPunct="1">
              <a:lnSpc>
                <a:spcPct val="90000"/>
              </a:lnSpc>
            </a:pPr>
            <a:endParaRPr lang="en-GB" sz="2800" dirty="0">
              <a:solidFill>
                <a:srgbClr val="7030A0"/>
              </a:solidFill>
              <a:latin typeface="Liberation Sans"/>
            </a:endParaRPr>
          </a:p>
          <a:p>
            <a:pPr eaLnBrk="1" hangingPunct="1">
              <a:lnSpc>
                <a:spcPct val="90000"/>
              </a:lnSpc>
            </a:pPr>
            <a:r>
              <a:rPr lang="en-GB" sz="2800" dirty="0">
                <a:solidFill>
                  <a:srgbClr val="7030A0"/>
                </a:solidFill>
                <a:latin typeface="Liberation Sans"/>
              </a:rPr>
              <a:t>What kinds of conversation take place in these environments?</a:t>
            </a:r>
          </a:p>
          <a:p>
            <a:pPr eaLnBrk="1" hangingPunct="1">
              <a:lnSpc>
                <a:spcPct val="90000"/>
              </a:lnSpc>
            </a:pPr>
            <a:endParaRPr lang="en-GB" sz="2800" dirty="0">
              <a:solidFill>
                <a:srgbClr val="7030A0"/>
              </a:solidFill>
              <a:latin typeface="Liberation Sans"/>
            </a:endParaRPr>
          </a:p>
          <a:p>
            <a:pPr eaLnBrk="1" hangingPunct="1">
              <a:lnSpc>
                <a:spcPct val="90000"/>
              </a:lnSpc>
            </a:pPr>
            <a:r>
              <a:rPr lang="en-GB" sz="2800" dirty="0">
                <a:solidFill>
                  <a:srgbClr val="7030A0"/>
                </a:solidFill>
                <a:latin typeface="Liberation Sans"/>
              </a:rPr>
              <a:t>VoIP versus chatroom talk?</a:t>
            </a:r>
          </a:p>
          <a:p>
            <a:pPr lvl="1" eaLnBrk="1" hangingPunct="1">
              <a:lnSpc>
                <a:spcPct val="90000"/>
              </a:lnSpc>
            </a:pPr>
            <a:r>
              <a:rPr lang="en-GB" sz="2400" dirty="0">
                <a:solidFill>
                  <a:schemeClr val="accent1"/>
                </a:solidFill>
                <a:latin typeface="Liberation Sans"/>
                <a:ea typeface="ＭＳ Ｐゴシック" charset="0"/>
              </a:rPr>
              <a:t>Which is preferred and why?</a:t>
            </a:r>
          </a:p>
          <a:p>
            <a:pPr eaLnBrk="1" hangingPunct="1">
              <a:lnSpc>
                <a:spcPct val="90000"/>
              </a:lnSpc>
            </a:pPr>
            <a:endParaRPr lang="en-GB" sz="2800" dirty="0">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16</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2007188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2" name="Title 1"/>
          <p:cNvSpPr>
            <a:spLocks noGrp="1"/>
          </p:cNvSpPr>
          <p:nvPr>
            <p:ph type="title" idx="4294967295"/>
          </p:nvPr>
        </p:nvSpPr>
        <p:spPr/>
        <p:txBody>
          <a:bodyPr/>
          <a:lstStyle/>
          <a:p>
            <a:pPr eaLnBrk="1" hangingPunct="1"/>
            <a:r>
              <a:rPr lang="en-GB">
                <a:latin typeface="Liberation Sans"/>
              </a:rPr>
              <a:t>Facebook and Twitter</a:t>
            </a:r>
          </a:p>
        </p:txBody>
      </p:sp>
      <p:sp>
        <p:nvSpPr>
          <p:cNvPr id="37893" name="Content Placeholder 2"/>
          <p:cNvSpPr>
            <a:spLocks noGrp="1"/>
          </p:cNvSpPr>
          <p:nvPr>
            <p:ph idx="4294967295"/>
          </p:nvPr>
        </p:nvSpPr>
        <p:spPr/>
        <p:txBody>
          <a:bodyPr>
            <a:normAutofit lnSpcReduction="10000"/>
          </a:bodyPr>
          <a:lstStyle/>
          <a:p>
            <a:pPr eaLnBrk="1" hangingPunct="1"/>
            <a:r>
              <a:rPr lang="en-GB" dirty="0">
                <a:solidFill>
                  <a:srgbClr val="7030A0"/>
                </a:solidFill>
                <a:latin typeface="Liberation Sans"/>
              </a:rPr>
              <a:t>Everyone uses them so what is there to learn</a:t>
            </a:r>
            <a:r>
              <a:rPr lang="en-GB" dirty="0" smtClean="0">
                <a:solidFill>
                  <a:srgbClr val="7030A0"/>
                </a:solidFill>
                <a:latin typeface="Liberation Sans"/>
              </a:rPr>
              <a:t>?</a:t>
            </a:r>
          </a:p>
          <a:p>
            <a:pPr eaLnBrk="1" hangingPunct="1"/>
            <a:endParaRPr lang="en-GB" sz="1100" dirty="0">
              <a:solidFill>
                <a:srgbClr val="7030A0"/>
              </a:solidFill>
              <a:latin typeface="Liberation Sans"/>
            </a:endParaRPr>
          </a:p>
          <a:p>
            <a:pPr eaLnBrk="1" hangingPunct="1"/>
            <a:r>
              <a:rPr lang="en-GB" dirty="0">
                <a:solidFill>
                  <a:srgbClr val="7030A0"/>
                </a:solidFill>
                <a:latin typeface="Liberation Sans"/>
              </a:rPr>
              <a:t>Used in emergencies, demos, etc., </a:t>
            </a:r>
          </a:p>
          <a:p>
            <a:pPr lvl="1" eaLnBrk="1" hangingPunct="1"/>
            <a:r>
              <a:rPr lang="en-GB" dirty="0">
                <a:solidFill>
                  <a:schemeClr val="accent1"/>
                </a:solidFill>
                <a:latin typeface="Liberation Sans"/>
                <a:ea typeface="ＭＳ Ｐゴシック" charset="0"/>
              </a:rPr>
              <a:t>e.g., users spread up-to-the minute info and retweet about how a wildfire or gas plume is moving</a:t>
            </a:r>
          </a:p>
          <a:p>
            <a:pPr lvl="1" eaLnBrk="1" hangingPunct="1"/>
            <a:r>
              <a:rPr lang="en-GB" dirty="0">
                <a:solidFill>
                  <a:schemeClr val="accent1"/>
                </a:solidFill>
                <a:latin typeface="Liberation Sans"/>
                <a:ea typeface="ＭＳ Ｐゴシック" charset="0"/>
              </a:rPr>
              <a:t>but can also start or fuel </a:t>
            </a:r>
            <a:r>
              <a:rPr lang="en-GB" dirty="0" smtClean="0">
                <a:solidFill>
                  <a:schemeClr val="accent1"/>
                </a:solidFill>
                <a:latin typeface="Liberation Sans"/>
                <a:ea typeface="ＭＳ Ｐゴシック" charset="0"/>
              </a:rPr>
              <a:t>rumours, </a:t>
            </a:r>
            <a:r>
              <a:rPr lang="en-GB" dirty="0">
                <a:solidFill>
                  <a:schemeClr val="accent1"/>
                </a:solidFill>
                <a:latin typeface="Liberation Sans"/>
                <a:ea typeface="ＭＳ Ｐゴシック" charset="0"/>
              </a:rPr>
              <a:t>by adding news that is old or incorrect</a:t>
            </a:r>
          </a:p>
          <a:p>
            <a:pPr lvl="1" eaLnBrk="1" hangingPunct="1"/>
            <a:r>
              <a:rPr lang="en-GB" dirty="0">
                <a:solidFill>
                  <a:schemeClr val="accent1"/>
                </a:solidFill>
                <a:latin typeface="Liberation Sans"/>
                <a:ea typeface="ＭＳ Ｐゴシック" charset="0"/>
              </a:rPr>
              <a:t>more confusing than helpful </a:t>
            </a:r>
          </a:p>
          <a:p>
            <a:pPr eaLnBrk="1" hangingPunct="1"/>
            <a:endParaRPr lang="en-GB" dirty="0">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17</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84698277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0" name="Title 1"/>
          <p:cNvSpPr>
            <a:spLocks noGrp="1"/>
          </p:cNvSpPr>
          <p:nvPr>
            <p:ph type="title" idx="4294967295"/>
          </p:nvPr>
        </p:nvSpPr>
        <p:spPr/>
        <p:txBody>
          <a:bodyPr/>
          <a:lstStyle/>
          <a:p>
            <a:pPr eaLnBrk="1" hangingPunct="1"/>
            <a:r>
              <a:rPr lang="en-GB">
                <a:latin typeface="Liberation Sans"/>
              </a:rPr>
              <a:t>Telepresence</a:t>
            </a:r>
          </a:p>
        </p:txBody>
      </p:sp>
      <p:sp>
        <p:nvSpPr>
          <p:cNvPr id="39941" name="Content Placeholder 2"/>
          <p:cNvSpPr>
            <a:spLocks noGrp="1"/>
          </p:cNvSpPr>
          <p:nvPr>
            <p:ph idx="4294967295"/>
          </p:nvPr>
        </p:nvSpPr>
        <p:spPr/>
        <p:txBody>
          <a:bodyPr>
            <a:normAutofit/>
          </a:bodyPr>
          <a:lstStyle/>
          <a:p>
            <a:pPr eaLnBrk="1" hangingPunct="1"/>
            <a:r>
              <a:rPr lang="en-GB" dirty="0">
                <a:solidFill>
                  <a:srgbClr val="7030A0"/>
                </a:solidFill>
                <a:latin typeface="Liberation Sans"/>
              </a:rPr>
              <a:t>New technologies designed to allow a person to feel as if they were present in the other location </a:t>
            </a:r>
            <a:endParaRPr lang="en-GB" dirty="0" smtClean="0">
              <a:solidFill>
                <a:srgbClr val="7030A0"/>
              </a:solidFill>
              <a:latin typeface="Liberation Sans"/>
            </a:endParaRPr>
          </a:p>
          <a:p>
            <a:pPr eaLnBrk="1" hangingPunct="1"/>
            <a:endParaRPr lang="en-GB" sz="1000" dirty="0">
              <a:solidFill>
                <a:srgbClr val="7030A0"/>
              </a:solidFill>
              <a:latin typeface="Liberation Sans"/>
            </a:endParaRPr>
          </a:p>
          <a:p>
            <a:pPr lvl="1" eaLnBrk="1" hangingPunct="1"/>
            <a:r>
              <a:rPr lang="en-GB" dirty="0">
                <a:solidFill>
                  <a:schemeClr val="accent1"/>
                </a:solidFill>
                <a:latin typeface="Liberation Sans"/>
                <a:ea typeface="ＭＳ Ｐゴシック" charset="0"/>
              </a:rPr>
              <a:t>projecting their body movements, actions, voice and facial expressions to the other location or </a:t>
            </a:r>
            <a:r>
              <a:rPr lang="en-GB" dirty="0" smtClean="0">
                <a:solidFill>
                  <a:schemeClr val="accent1"/>
                </a:solidFill>
                <a:latin typeface="Liberation Sans"/>
                <a:ea typeface="ＭＳ Ｐゴシック" charset="0"/>
              </a:rPr>
              <a:t>person</a:t>
            </a:r>
          </a:p>
          <a:p>
            <a:pPr lvl="1" eaLnBrk="1" hangingPunct="1"/>
            <a:endParaRPr lang="en-GB" sz="800" dirty="0">
              <a:solidFill>
                <a:schemeClr val="accent1"/>
              </a:solidFill>
              <a:latin typeface="Liberation Sans"/>
              <a:ea typeface="ＭＳ Ｐゴシック" charset="0"/>
            </a:endParaRPr>
          </a:p>
          <a:p>
            <a:pPr lvl="1" eaLnBrk="1" hangingPunct="1"/>
            <a:r>
              <a:rPr lang="en-GB" dirty="0">
                <a:solidFill>
                  <a:schemeClr val="accent1"/>
                </a:solidFill>
                <a:latin typeface="Liberation Sans"/>
                <a:ea typeface="ＭＳ Ｐゴシック" charset="0"/>
              </a:rPr>
              <a:t>e.g. superimpose images of the other person on a workspace </a:t>
            </a:r>
          </a:p>
          <a:p>
            <a:pPr eaLnBrk="1" hangingPunct="1"/>
            <a:endParaRPr lang="en-GB" dirty="0">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18</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3075316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7" name="Rectangle 2"/>
          <p:cNvSpPr>
            <a:spLocks noGrp="1" noChangeArrowheads="1"/>
          </p:cNvSpPr>
          <p:nvPr>
            <p:ph type="title" idx="4294967295"/>
          </p:nvPr>
        </p:nvSpPr>
        <p:spPr/>
        <p:txBody>
          <a:bodyPr>
            <a:normAutofit fontScale="90000"/>
          </a:bodyPr>
          <a:lstStyle/>
          <a:p>
            <a:pPr eaLnBrk="1" hangingPunct="1"/>
            <a:r>
              <a:rPr lang="en-GB">
                <a:latin typeface="Liberation Sans"/>
              </a:rPr>
              <a:t>Hypermirror (Morikawa and Maesako, 1998) </a:t>
            </a:r>
          </a:p>
        </p:txBody>
      </p:sp>
      <p:sp>
        <p:nvSpPr>
          <p:cNvPr id="44038" name="Rectangle 3"/>
          <p:cNvSpPr>
            <a:spLocks noGrp="1" noChangeArrowheads="1"/>
          </p:cNvSpPr>
          <p:nvPr>
            <p:ph type="body" idx="4294967295"/>
          </p:nvPr>
        </p:nvSpPr>
        <p:spPr>
          <a:xfrm>
            <a:off x="685800" y="1905000"/>
            <a:ext cx="7772400" cy="4114800"/>
          </a:xfrm>
        </p:spPr>
        <p:txBody>
          <a:bodyPr/>
          <a:lstStyle/>
          <a:p>
            <a:pPr lvl="1" eaLnBrk="1" hangingPunct="1"/>
            <a:r>
              <a:rPr lang="en-GB" sz="2700" dirty="0">
                <a:latin typeface="Liberation Sans"/>
                <a:ea typeface="ＭＳ Ｐゴシック" charset="0"/>
              </a:rPr>
              <a:t>allows people to feel as if they are in the same virtual place even though in physically different spaces</a:t>
            </a:r>
          </a:p>
          <a:p>
            <a:pPr lvl="1" eaLnBrk="1" hangingPunct="1"/>
            <a:endParaRPr lang="en-GB" sz="1800" b="1" dirty="0">
              <a:latin typeface="Liberation Sans"/>
              <a:ea typeface="ＭＳ Ｐゴシック" charset="0"/>
            </a:endParaRPr>
          </a:p>
          <a:p>
            <a:pPr lvl="1" eaLnBrk="1" hangingPunct="1"/>
            <a:endParaRPr lang="en-GB" sz="1800" b="1" dirty="0">
              <a:latin typeface="Liberation Sans"/>
              <a:ea typeface="ＭＳ Ｐゴシック" charset="0"/>
            </a:endParaRPr>
          </a:p>
          <a:p>
            <a:pPr eaLnBrk="1" hangingPunct="1"/>
            <a:endParaRPr lang="en-GB" sz="3600" dirty="0">
              <a:latin typeface="Liberation Sans"/>
            </a:endParaRPr>
          </a:p>
        </p:txBody>
      </p:sp>
      <p:graphicFrame>
        <p:nvGraphicFramePr>
          <p:cNvPr id="44034" name="Object 2"/>
          <p:cNvGraphicFramePr>
            <a:graphicFrameLocks noChangeAspect="1"/>
          </p:cNvGraphicFramePr>
          <p:nvPr>
            <p:extLst>
              <p:ext uri="{D42A27DB-BD31-4B8C-83A1-F6EECF244321}">
                <p14:modId xmlns:p14="http://schemas.microsoft.com/office/powerpoint/2010/main" val="2518982583"/>
              </p:ext>
            </p:extLst>
          </p:nvPr>
        </p:nvGraphicFramePr>
        <p:xfrm>
          <a:off x="3352800" y="3505200"/>
          <a:ext cx="3582988" cy="2686050"/>
        </p:xfrm>
        <a:graphic>
          <a:graphicData uri="http://schemas.openxmlformats.org/presentationml/2006/ole">
            <mc:AlternateContent xmlns:mc="http://schemas.openxmlformats.org/markup-compatibility/2006">
              <mc:Choice xmlns:v="urn:schemas-microsoft-com:vml" Requires="v">
                <p:oleObj spid="_x0000_s67607" name="Document" r:id="rId4" imgW="5486400" imgH="4114800" progId="Word.Document.8">
                  <p:embed/>
                </p:oleObj>
              </mc:Choice>
              <mc:Fallback>
                <p:oleObj name="Document" r:id="rId4" imgW="5486400" imgH="4114800" progId="Word.Documen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52800" y="3505200"/>
                        <a:ext cx="3582988" cy="26860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44039" name="Line 5"/>
          <p:cNvSpPr>
            <a:spLocks noChangeShapeType="1"/>
          </p:cNvSpPr>
          <p:nvPr/>
        </p:nvSpPr>
        <p:spPr bwMode="auto">
          <a:xfrm flipH="1">
            <a:off x="5410200" y="3962400"/>
            <a:ext cx="1676400" cy="609600"/>
          </a:xfrm>
          <a:prstGeom prst="line">
            <a:avLst/>
          </a:prstGeom>
          <a:noFill/>
          <a:ln w="9525">
            <a:solidFill>
              <a:srgbClr val="ED181E"/>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latin typeface="Liberation Sans"/>
            </a:endParaRPr>
          </a:p>
        </p:txBody>
      </p:sp>
      <p:sp>
        <p:nvSpPr>
          <p:cNvPr id="44040" name="Text Box 6"/>
          <p:cNvSpPr txBox="1">
            <a:spLocks noChangeArrowheads="1"/>
          </p:cNvSpPr>
          <p:nvPr/>
        </p:nvSpPr>
        <p:spPr bwMode="auto">
          <a:xfrm>
            <a:off x="7086600" y="3657600"/>
            <a:ext cx="17526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r>
              <a:rPr lang="en-GB" sz="2000" dirty="0">
                <a:solidFill>
                  <a:schemeClr val="accent1"/>
                </a:solidFill>
                <a:latin typeface="Liberation Sans"/>
              </a:rPr>
              <a:t>(woman in white sweater is in a different room to the other three)</a:t>
            </a:r>
          </a:p>
        </p:txBody>
      </p:sp>
      <p:sp>
        <p:nvSpPr>
          <p:cNvPr id="44041" name="Rectangle 7"/>
          <p:cNvSpPr>
            <a:spLocks noChangeArrowheads="1"/>
          </p:cNvSpPr>
          <p:nvPr/>
        </p:nvSpPr>
        <p:spPr bwMode="auto">
          <a:xfrm>
            <a:off x="228600" y="4038600"/>
            <a:ext cx="29083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GB" sz="2000" dirty="0">
                <a:solidFill>
                  <a:schemeClr val="accent1"/>
                </a:solidFill>
                <a:latin typeface="Liberation Sans"/>
              </a:rPr>
              <a:t>People in different </a:t>
            </a:r>
            <a:br>
              <a:rPr lang="en-GB" sz="2000" dirty="0">
                <a:solidFill>
                  <a:schemeClr val="accent1"/>
                </a:solidFill>
                <a:latin typeface="Liberation Sans"/>
              </a:rPr>
            </a:br>
            <a:r>
              <a:rPr lang="en-GB" sz="2000" dirty="0">
                <a:solidFill>
                  <a:schemeClr val="accent1"/>
                </a:solidFill>
                <a:latin typeface="Liberation Sans"/>
              </a:rPr>
              <a:t>places are superimposed</a:t>
            </a:r>
            <a:br>
              <a:rPr lang="en-GB" sz="2000" dirty="0">
                <a:solidFill>
                  <a:schemeClr val="accent1"/>
                </a:solidFill>
                <a:latin typeface="Liberation Sans"/>
              </a:rPr>
            </a:br>
            <a:r>
              <a:rPr lang="en-GB" sz="2000" dirty="0">
                <a:solidFill>
                  <a:schemeClr val="accent1"/>
                </a:solidFill>
                <a:latin typeface="Liberation Sans"/>
              </a:rPr>
              <a:t>on the same screen</a:t>
            </a:r>
            <a:br>
              <a:rPr lang="en-GB" sz="2000" dirty="0">
                <a:solidFill>
                  <a:schemeClr val="accent1"/>
                </a:solidFill>
                <a:latin typeface="Liberation Sans"/>
              </a:rPr>
            </a:br>
            <a:r>
              <a:rPr lang="en-GB" sz="2000" dirty="0">
                <a:solidFill>
                  <a:schemeClr val="accent1"/>
                </a:solidFill>
                <a:latin typeface="Liberation Sans"/>
              </a:rPr>
              <a:t>to make them appear as if in same space </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19</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641026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idx="4294967295"/>
          </p:nvPr>
        </p:nvSpPr>
        <p:spPr/>
        <p:txBody>
          <a:bodyPr/>
          <a:lstStyle/>
          <a:p>
            <a:pPr eaLnBrk="1" hangingPunct="1"/>
            <a:r>
              <a:rPr lang="en-GB">
                <a:latin typeface="Liberation Sans"/>
              </a:rPr>
              <a:t>Overview</a:t>
            </a:r>
          </a:p>
        </p:txBody>
      </p:sp>
      <p:sp>
        <p:nvSpPr>
          <p:cNvPr id="15365" name="Rectangle 3"/>
          <p:cNvSpPr>
            <a:spLocks noGrp="1" noChangeArrowheads="1"/>
          </p:cNvSpPr>
          <p:nvPr>
            <p:ph type="body" idx="4294967295"/>
          </p:nvPr>
        </p:nvSpPr>
        <p:spPr/>
        <p:txBody>
          <a:bodyPr/>
          <a:lstStyle/>
          <a:p>
            <a:pPr eaLnBrk="1" hangingPunct="1">
              <a:lnSpc>
                <a:spcPct val="90000"/>
              </a:lnSpc>
            </a:pPr>
            <a:r>
              <a:rPr lang="en-GB" dirty="0">
                <a:solidFill>
                  <a:srgbClr val="7030A0"/>
                </a:solidFill>
                <a:latin typeface="Liberation Sans"/>
              </a:rPr>
              <a:t>Being </a:t>
            </a:r>
            <a:r>
              <a:rPr lang="en-GB" dirty="0" smtClean="0">
                <a:solidFill>
                  <a:srgbClr val="7030A0"/>
                </a:solidFill>
                <a:latin typeface="Liberation Sans"/>
              </a:rPr>
              <a:t>social</a:t>
            </a:r>
          </a:p>
          <a:p>
            <a:pPr eaLnBrk="1" hangingPunct="1">
              <a:lnSpc>
                <a:spcPct val="90000"/>
              </a:lnSpc>
            </a:pPr>
            <a:endParaRPr lang="en-GB" sz="1000" dirty="0">
              <a:solidFill>
                <a:srgbClr val="7030A0"/>
              </a:solidFill>
              <a:latin typeface="Liberation Sans"/>
            </a:endParaRPr>
          </a:p>
          <a:p>
            <a:pPr eaLnBrk="1" hangingPunct="1">
              <a:lnSpc>
                <a:spcPct val="90000"/>
              </a:lnSpc>
            </a:pPr>
            <a:r>
              <a:rPr lang="en-GB" dirty="0">
                <a:solidFill>
                  <a:srgbClr val="7030A0"/>
                </a:solidFill>
                <a:latin typeface="Liberation Sans"/>
              </a:rPr>
              <a:t>Face to face </a:t>
            </a:r>
            <a:r>
              <a:rPr lang="en-GB" dirty="0" smtClean="0">
                <a:solidFill>
                  <a:srgbClr val="7030A0"/>
                </a:solidFill>
                <a:latin typeface="Liberation Sans"/>
              </a:rPr>
              <a:t>conversations</a:t>
            </a:r>
          </a:p>
          <a:p>
            <a:pPr eaLnBrk="1" hangingPunct="1">
              <a:lnSpc>
                <a:spcPct val="90000"/>
              </a:lnSpc>
            </a:pPr>
            <a:endParaRPr lang="en-GB" sz="1000" dirty="0">
              <a:solidFill>
                <a:srgbClr val="7030A0"/>
              </a:solidFill>
              <a:latin typeface="Liberation Sans"/>
            </a:endParaRPr>
          </a:p>
          <a:p>
            <a:pPr eaLnBrk="1" hangingPunct="1">
              <a:lnSpc>
                <a:spcPct val="90000"/>
              </a:lnSpc>
            </a:pPr>
            <a:r>
              <a:rPr lang="en-GB" dirty="0">
                <a:solidFill>
                  <a:srgbClr val="7030A0"/>
                </a:solidFill>
                <a:latin typeface="Liberation Sans"/>
              </a:rPr>
              <a:t>Remote </a:t>
            </a:r>
            <a:r>
              <a:rPr lang="en-GB" dirty="0" smtClean="0">
                <a:solidFill>
                  <a:srgbClr val="7030A0"/>
                </a:solidFill>
                <a:latin typeface="Liberation Sans"/>
              </a:rPr>
              <a:t>conversations</a:t>
            </a:r>
          </a:p>
          <a:p>
            <a:pPr eaLnBrk="1" hangingPunct="1">
              <a:lnSpc>
                <a:spcPct val="90000"/>
              </a:lnSpc>
            </a:pPr>
            <a:endParaRPr lang="en-GB" sz="1000" dirty="0">
              <a:solidFill>
                <a:srgbClr val="7030A0"/>
              </a:solidFill>
              <a:latin typeface="Liberation Sans"/>
            </a:endParaRPr>
          </a:p>
          <a:p>
            <a:pPr eaLnBrk="1" hangingPunct="1">
              <a:lnSpc>
                <a:spcPct val="90000"/>
              </a:lnSpc>
            </a:pPr>
            <a:r>
              <a:rPr lang="en-GB" dirty="0" smtClean="0">
                <a:solidFill>
                  <a:srgbClr val="7030A0"/>
                </a:solidFill>
                <a:latin typeface="Liberation Sans"/>
              </a:rPr>
              <a:t>Tele-presence</a:t>
            </a:r>
          </a:p>
          <a:p>
            <a:pPr eaLnBrk="1" hangingPunct="1">
              <a:lnSpc>
                <a:spcPct val="90000"/>
              </a:lnSpc>
            </a:pPr>
            <a:endParaRPr lang="en-GB" sz="1000" dirty="0">
              <a:solidFill>
                <a:srgbClr val="7030A0"/>
              </a:solidFill>
              <a:latin typeface="Liberation Sans"/>
            </a:endParaRPr>
          </a:p>
          <a:p>
            <a:pPr eaLnBrk="1" hangingPunct="1">
              <a:lnSpc>
                <a:spcPct val="90000"/>
              </a:lnSpc>
            </a:pPr>
            <a:r>
              <a:rPr lang="en-GB" dirty="0" smtClean="0">
                <a:solidFill>
                  <a:srgbClr val="7030A0"/>
                </a:solidFill>
                <a:latin typeface="Liberation Sans"/>
              </a:rPr>
              <a:t>Co-presence</a:t>
            </a:r>
          </a:p>
          <a:p>
            <a:pPr eaLnBrk="1" hangingPunct="1">
              <a:lnSpc>
                <a:spcPct val="90000"/>
              </a:lnSpc>
            </a:pPr>
            <a:endParaRPr lang="en-GB" sz="1000" dirty="0" smtClean="0">
              <a:solidFill>
                <a:srgbClr val="7030A0"/>
              </a:solidFill>
              <a:latin typeface="Liberation Sans"/>
            </a:endParaRPr>
          </a:p>
          <a:p>
            <a:pPr eaLnBrk="1" hangingPunct="1">
              <a:lnSpc>
                <a:spcPct val="90000"/>
              </a:lnSpc>
            </a:pPr>
            <a:r>
              <a:rPr lang="en-GB" dirty="0" smtClean="0">
                <a:solidFill>
                  <a:srgbClr val="7030A0"/>
                </a:solidFill>
                <a:latin typeface="Liberation Sans"/>
              </a:rPr>
              <a:t>Shareable technologies</a:t>
            </a:r>
            <a:endParaRPr lang="en-GB" dirty="0">
              <a:solidFill>
                <a:srgbClr val="7030A0"/>
              </a:solidFill>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2</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9480710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2" name="Rectangle 2"/>
          <p:cNvSpPr>
            <a:spLocks noGrp="1" noChangeArrowheads="1"/>
          </p:cNvSpPr>
          <p:nvPr>
            <p:ph type="title" idx="4294967295"/>
          </p:nvPr>
        </p:nvSpPr>
        <p:spPr>
          <a:xfrm>
            <a:off x="685800" y="381000"/>
            <a:ext cx="7772400" cy="1143000"/>
          </a:xfrm>
        </p:spPr>
        <p:txBody>
          <a:bodyPr>
            <a:normAutofit fontScale="90000"/>
          </a:bodyPr>
          <a:lstStyle/>
          <a:p>
            <a:pPr eaLnBrk="1" hangingPunct="1"/>
            <a:r>
              <a:rPr lang="en-GB" dirty="0">
                <a:latin typeface="Liberation Sans"/>
              </a:rPr>
              <a:t>Creating personal space in </a:t>
            </a:r>
            <a:r>
              <a:rPr lang="en-GB" dirty="0" err="1">
                <a:latin typeface="Liberation Sans"/>
              </a:rPr>
              <a:t>Hypermirror</a:t>
            </a:r>
            <a:endParaRPr lang="en-GB" dirty="0">
              <a:latin typeface="Liberation Sans"/>
            </a:endParaRPr>
          </a:p>
        </p:txBody>
      </p:sp>
      <p:graphicFrame>
        <p:nvGraphicFramePr>
          <p:cNvPr id="45058" name="Object 2"/>
          <p:cNvGraphicFramePr>
            <a:graphicFrameLocks noGrp="1" noChangeAspect="1"/>
          </p:cNvGraphicFramePr>
          <p:nvPr>
            <p:ph type="body" idx="4294967295"/>
            <p:extLst>
              <p:ext uri="{D42A27DB-BD31-4B8C-83A1-F6EECF244321}">
                <p14:modId xmlns:p14="http://schemas.microsoft.com/office/powerpoint/2010/main" val="3105481611"/>
              </p:ext>
            </p:extLst>
          </p:nvPr>
        </p:nvGraphicFramePr>
        <p:xfrm>
          <a:off x="533400" y="2257425"/>
          <a:ext cx="3200400" cy="2514600"/>
        </p:xfrm>
        <a:graphic>
          <a:graphicData uri="http://schemas.openxmlformats.org/presentationml/2006/ole">
            <mc:AlternateContent xmlns:mc="http://schemas.openxmlformats.org/markup-compatibility/2006">
              <mc:Choice xmlns:v="urn:schemas-microsoft-com:vml" Requires="v">
                <p:oleObj spid="_x0000_s68652" name="Document" r:id="rId3" imgW="5486400" imgH="4114800" progId="Word.Document.8">
                  <p:embed/>
                </p:oleObj>
              </mc:Choice>
              <mc:Fallback>
                <p:oleObj name="Document" r:id="rId3" imgW="5486400" imgH="4114800" progId="Word.Documen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0" y="2257425"/>
                        <a:ext cx="3200400" cy="2514600"/>
                      </a:xfrm>
                      <a:prstGeom prst="rect">
                        <a:avLst/>
                      </a:prstGeom>
                      <a:noFill/>
                      <a:ln w="19050">
                        <a:solidFill>
                          <a:srgbClr val="ED181E"/>
                        </a:solidFill>
                        <a:miter lim="800000"/>
                        <a:headEnd/>
                        <a:tailEnd/>
                      </a:ln>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45059" name="Object 3"/>
          <p:cNvGraphicFramePr>
            <a:graphicFrameLocks noChangeAspect="1"/>
          </p:cNvGraphicFramePr>
          <p:nvPr>
            <p:extLst>
              <p:ext uri="{D42A27DB-BD31-4B8C-83A1-F6EECF244321}">
                <p14:modId xmlns:p14="http://schemas.microsoft.com/office/powerpoint/2010/main" val="862440640"/>
              </p:ext>
            </p:extLst>
          </p:nvPr>
        </p:nvGraphicFramePr>
        <p:xfrm>
          <a:off x="5334000" y="2181225"/>
          <a:ext cx="3429000" cy="2570163"/>
        </p:xfrm>
        <a:graphic>
          <a:graphicData uri="http://schemas.openxmlformats.org/presentationml/2006/ole">
            <mc:AlternateContent xmlns:mc="http://schemas.openxmlformats.org/markup-compatibility/2006">
              <mc:Choice xmlns:v="urn:schemas-microsoft-com:vml" Requires="v">
                <p:oleObj spid="_x0000_s68653" name="Document" r:id="rId6" imgW="5486400" imgH="4114800" progId="Word.Document.8">
                  <p:embed/>
                </p:oleObj>
              </mc:Choice>
              <mc:Fallback>
                <p:oleObj name="Document" r:id="rId6" imgW="5486400" imgH="4114800" progId="Word.Document.8">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34000" y="2181225"/>
                        <a:ext cx="3429000" cy="2570163"/>
                      </a:xfrm>
                      <a:prstGeom prst="rect">
                        <a:avLst/>
                      </a:prstGeom>
                      <a:noFill/>
                      <a:ln w="19050">
                        <a:solidFill>
                          <a:srgbClr val="ED181E"/>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45063" name="Text Box 5"/>
          <p:cNvSpPr txBox="1">
            <a:spLocks noChangeArrowheads="1"/>
          </p:cNvSpPr>
          <p:nvPr/>
        </p:nvSpPr>
        <p:spPr bwMode="auto">
          <a:xfrm>
            <a:off x="517525" y="4859338"/>
            <a:ext cx="3667992"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r>
              <a:rPr lang="en-GB" sz="1400" b="1" dirty="0">
                <a:solidFill>
                  <a:schemeClr val="accent1"/>
                </a:solidFill>
                <a:latin typeface="Liberation Sans"/>
              </a:rPr>
              <a:t>2) Two in this room are invading</a:t>
            </a:r>
            <a:br>
              <a:rPr lang="en-GB" sz="1400" b="1" dirty="0">
                <a:solidFill>
                  <a:schemeClr val="accent1"/>
                </a:solidFill>
                <a:latin typeface="Liberation Sans"/>
              </a:rPr>
            </a:br>
            <a:r>
              <a:rPr lang="en-GB" sz="1400" b="1" dirty="0">
                <a:solidFill>
                  <a:schemeClr val="accent1"/>
                </a:solidFill>
                <a:latin typeface="Liberation Sans"/>
              </a:rPr>
              <a:t>the </a:t>
            </a:r>
            <a:r>
              <a:rPr lang="ja-JP" altLang="en-GB" sz="1400" b="1" dirty="0">
                <a:solidFill>
                  <a:schemeClr val="accent1"/>
                </a:solidFill>
                <a:latin typeface="Liberation Sans"/>
              </a:rPr>
              <a:t>‘</a:t>
            </a:r>
            <a:r>
              <a:rPr lang="en-GB" sz="1400" b="1" dirty="0">
                <a:solidFill>
                  <a:schemeClr val="accent1"/>
                </a:solidFill>
                <a:latin typeface="Liberation Sans"/>
              </a:rPr>
              <a:t>virtual</a:t>
            </a:r>
            <a:r>
              <a:rPr lang="ja-JP" altLang="en-GB" sz="1400" b="1" dirty="0">
                <a:solidFill>
                  <a:schemeClr val="accent1"/>
                </a:solidFill>
                <a:latin typeface="Liberation Sans"/>
              </a:rPr>
              <a:t>’</a:t>
            </a:r>
            <a:r>
              <a:rPr lang="en-GB" sz="1400" b="1" dirty="0">
                <a:solidFill>
                  <a:schemeClr val="accent1"/>
                </a:solidFill>
                <a:latin typeface="Liberation Sans"/>
              </a:rPr>
              <a:t>  personal space</a:t>
            </a:r>
            <a:br>
              <a:rPr lang="en-GB" sz="1400" b="1" dirty="0">
                <a:solidFill>
                  <a:schemeClr val="accent1"/>
                </a:solidFill>
                <a:latin typeface="Liberation Sans"/>
              </a:rPr>
            </a:br>
            <a:r>
              <a:rPr lang="en-GB" sz="1400" b="1" dirty="0">
                <a:solidFill>
                  <a:schemeClr val="accent1"/>
                </a:solidFill>
                <a:latin typeface="Liberation Sans"/>
              </a:rPr>
              <a:t>of the other person by appearing to be</a:t>
            </a:r>
            <a:br>
              <a:rPr lang="en-GB" sz="1400" b="1" dirty="0">
                <a:solidFill>
                  <a:schemeClr val="accent1"/>
                </a:solidFill>
                <a:latin typeface="Liberation Sans"/>
              </a:rPr>
            </a:br>
            <a:r>
              <a:rPr lang="en-GB" sz="1400" b="1" dirty="0">
                <a:solidFill>
                  <a:schemeClr val="accent1"/>
                </a:solidFill>
                <a:latin typeface="Liberation Sans"/>
              </a:rPr>
              <a:t>physically on top of woman in white sweater</a:t>
            </a:r>
          </a:p>
        </p:txBody>
      </p:sp>
      <p:sp>
        <p:nvSpPr>
          <p:cNvPr id="45064" name="Line 6"/>
          <p:cNvSpPr>
            <a:spLocks noChangeShapeType="1"/>
          </p:cNvSpPr>
          <p:nvPr/>
        </p:nvSpPr>
        <p:spPr bwMode="auto">
          <a:xfrm>
            <a:off x="3886200" y="2895600"/>
            <a:ext cx="1295400" cy="0"/>
          </a:xfrm>
          <a:prstGeom prst="line">
            <a:avLst/>
          </a:prstGeom>
          <a:noFill/>
          <a:ln w="28575">
            <a:solidFill>
              <a:srgbClr val="ED181E"/>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latin typeface="Liberation Sans"/>
            </a:endParaRPr>
          </a:p>
        </p:txBody>
      </p:sp>
      <p:sp>
        <p:nvSpPr>
          <p:cNvPr id="45065" name="Text Box 7"/>
          <p:cNvSpPr txBox="1">
            <a:spLocks noChangeArrowheads="1"/>
          </p:cNvSpPr>
          <p:nvPr/>
        </p:nvSpPr>
        <p:spPr bwMode="auto">
          <a:xfrm>
            <a:off x="5257800" y="4419600"/>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endParaRPr lang="en-US">
              <a:latin typeface="Liberation Sans"/>
            </a:endParaRPr>
          </a:p>
        </p:txBody>
      </p:sp>
      <p:sp>
        <p:nvSpPr>
          <p:cNvPr id="45066" name="Text Box 8"/>
          <p:cNvSpPr txBox="1">
            <a:spLocks noChangeArrowheads="1"/>
          </p:cNvSpPr>
          <p:nvPr/>
        </p:nvSpPr>
        <p:spPr bwMode="auto">
          <a:xfrm>
            <a:off x="5334000" y="4924425"/>
            <a:ext cx="2667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r>
              <a:rPr lang="en-GB" sz="1400" b="1" dirty="0">
                <a:solidFill>
                  <a:schemeClr val="accent1"/>
                </a:solidFill>
                <a:latin typeface="Liberation Sans"/>
              </a:rPr>
              <a:t>3) Two in the room move </a:t>
            </a:r>
            <a:br>
              <a:rPr lang="en-GB" sz="1400" b="1" dirty="0">
                <a:solidFill>
                  <a:schemeClr val="accent1"/>
                </a:solidFill>
                <a:latin typeface="Liberation Sans"/>
              </a:rPr>
            </a:br>
            <a:r>
              <a:rPr lang="en-GB" sz="1400" b="1" dirty="0">
                <a:solidFill>
                  <a:schemeClr val="accent1"/>
                </a:solidFill>
                <a:latin typeface="Liberation Sans"/>
              </a:rPr>
              <a:t> apart to allow person </a:t>
            </a:r>
            <a:br>
              <a:rPr lang="en-GB" sz="1400" b="1" dirty="0">
                <a:solidFill>
                  <a:schemeClr val="accent1"/>
                </a:solidFill>
                <a:latin typeface="Liberation Sans"/>
              </a:rPr>
            </a:br>
            <a:r>
              <a:rPr lang="en-GB" sz="1400" b="1" dirty="0">
                <a:solidFill>
                  <a:schemeClr val="accent1"/>
                </a:solidFill>
                <a:latin typeface="Liberation Sans"/>
              </a:rPr>
              <a:t> in other space more </a:t>
            </a:r>
            <a:r>
              <a:rPr lang="ja-JP" altLang="en-GB" sz="1400" b="1" dirty="0">
                <a:solidFill>
                  <a:schemeClr val="accent1"/>
                </a:solidFill>
                <a:latin typeface="Liberation Sans"/>
              </a:rPr>
              <a:t>‘</a:t>
            </a:r>
            <a:r>
              <a:rPr lang="en-GB" sz="1400" b="1" dirty="0">
                <a:solidFill>
                  <a:schemeClr val="accent1"/>
                </a:solidFill>
                <a:latin typeface="Liberation Sans"/>
              </a:rPr>
              <a:t>virtual</a:t>
            </a:r>
            <a:r>
              <a:rPr lang="ja-JP" altLang="en-GB" sz="1400" b="1" dirty="0">
                <a:solidFill>
                  <a:schemeClr val="accent1"/>
                </a:solidFill>
                <a:latin typeface="Liberation Sans"/>
              </a:rPr>
              <a:t>’</a:t>
            </a:r>
            <a:r>
              <a:rPr lang="en-GB" sz="1400" b="1" dirty="0">
                <a:solidFill>
                  <a:schemeClr val="accent1"/>
                </a:solidFill>
                <a:latin typeface="Liberation Sans"/>
              </a:rPr>
              <a:t/>
            </a:r>
            <a:br>
              <a:rPr lang="en-GB" sz="1400" b="1" dirty="0">
                <a:solidFill>
                  <a:schemeClr val="accent1"/>
                </a:solidFill>
                <a:latin typeface="Liberation Sans"/>
              </a:rPr>
            </a:br>
            <a:r>
              <a:rPr lang="en-GB" sz="1400" b="1" dirty="0">
                <a:solidFill>
                  <a:schemeClr val="accent1"/>
                </a:solidFill>
                <a:latin typeface="Liberation Sans"/>
              </a:rPr>
              <a:t> personal space</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20</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4076596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5" name="Rectangle 2"/>
          <p:cNvSpPr>
            <a:spLocks noGrp="1" noChangeArrowheads="1"/>
          </p:cNvSpPr>
          <p:nvPr>
            <p:ph type="title" idx="4294967295"/>
          </p:nvPr>
        </p:nvSpPr>
        <p:spPr/>
        <p:txBody>
          <a:bodyPr/>
          <a:lstStyle/>
          <a:p>
            <a:pPr eaLnBrk="1" hangingPunct="1"/>
            <a:r>
              <a:rPr lang="en-GB" dirty="0">
                <a:latin typeface="Liberation Sans"/>
              </a:rPr>
              <a:t>Everyone happy</a:t>
            </a:r>
          </a:p>
        </p:txBody>
      </p:sp>
      <p:graphicFrame>
        <p:nvGraphicFramePr>
          <p:cNvPr id="46082" name="Object 2"/>
          <p:cNvGraphicFramePr>
            <a:graphicFrameLocks noGrp="1" noChangeAspect="1"/>
          </p:cNvGraphicFramePr>
          <p:nvPr>
            <p:ph type="body" idx="4294967295"/>
            <p:extLst>
              <p:ext uri="{D42A27DB-BD31-4B8C-83A1-F6EECF244321}">
                <p14:modId xmlns:p14="http://schemas.microsoft.com/office/powerpoint/2010/main" val="2802323584"/>
              </p:ext>
            </p:extLst>
          </p:nvPr>
        </p:nvGraphicFramePr>
        <p:xfrm>
          <a:off x="1665288" y="1600200"/>
          <a:ext cx="5811837" cy="4525963"/>
        </p:xfrm>
        <a:graphic>
          <a:graphicData uri="http://schemas.openxmlformats.org/presentationml/2006/ole">
            <mc:AlternateContent xmlns:mc="http://schemas.openxmlformats.org/markup-compatibility/2006">
              <mc:Choice xmlns:v="urn:schemas-microsoft-com:vml" Requires="v">
                <p:oleObj spid="_x0000_s69655" name="Document" r:id="rId4" imgW="5486400" imgH="4114800" progId="Word.Document.8">
                  <p:embed/>
                </p:oleObj>
              </mc:Choice>
              <mc:Fallback>
                <p:oleObj name="Document" r:id="rId4" imgW="5486400" imgH="4114800" progId="Word.Documen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65288" y="1600200"/>
                        <a:ext cx="5811837" cy="45259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21</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540514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95536" y="526666"/>
            <a:ext cx="8229600" cy="850106"/>
          </a:xfrm>
        </p:spPr>
        <p:txBody>
          <a:bodyPr/>
          <a:lstStyle/>
          <a:p>
            <a:r>
              <a:rPr lang="en-US" dirty="0" err="1" smtClean="0"/>
              <a:t>BiReality</a:t>
            </a:r>
            <a:endParaRPr lang="en-US" dirty="0"/>
          </a:p>
        </p:txBody>
      </p:sp>
      <p:sp>
        <p:nvSpPr>
          <p:cNvPr id="7" name="Footer Placeholder 6"/>
          <p:cNvSpPr>
            <a:spLocks noGrp="1"/>
          </p:cNvSpPr>
          <p:nvPr>
            <p:ph type="ftr" sz="quarter" idx="11"/>
          </p:nvPr>
        </p:nvSpPr>
        <p:spPr/>
        <p:txBody>
          <a:bodyPr/>
          <a:lstStyle/>
          <a:p>
            <a:r>
              <a:rPr lang="en-GB" dirty="0" smtClean="0">
                <a:solidFill>
                  <a:schemeClr val="accent6">
                    <a:lumMod val="75000"/>
                  </a:schemeClr>
                </a:solidFill>
              </a:rPr>
              <a:t>www.id-book.com</a:t>
            </a:r>
            <a:endParaRPr lang="en-GB" dirty="0">
              <a:solidFill>
                <a:schemeClr val="accent6">
                  <a:lumMod val="75000"/>
                </a:schemeClr>
              </a:solidFill>
            </a:endParaRPr>
          </a:p>
        </p:txBody>
      </p:sp>
      <p:sp>
        <p:nvSpPr>
          <p:cNvPr id="8" name="Slide Number Placeholder 7"/>
          <p:cNvSpPr>
            <a:spLocks noGrp="1"/>
          </p:cNvSpPr>
          <p:nvPr>
            <p:ph type="sldNum" sz="quarter" idx="12"/>
          </p:nvPr>
        </p:nvSpPr>
        <p:spPr/>
        <p:txBody>
          <a:bodyPr/>
          <a:lstStyle/>
          <a:p>
            <a:fld id="{A7EA2D8D-44E5-43C4-BBA1-AE3E32EF0894}" type="slidenum">
              <a:rPr lang="en-GB" smtClean="0">
                <a:solidFill>
                  <a:schemeClr val="accent6">
                    <a:lumMod val="75000"/>
                  </a:schemeClr>
                </a:solidFill>
              </a:rPr>
              <a:t>22</a:t>
            </a:fld>
            <a:endParaRPr lang="en-GB" dirty="0">
              <a:solidFill>
                <a:schemeClr val="accent6">
                  <a:lumMod val="75000"/>
                </a:schemeClr>
              </a:solidFill>
            </a:endParaRPr>
          </a:p>
        </p:txBody>
      </p:sp>
      <p:pic>
        <p:nvPicPr>
          <p:cNvPr id="849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476672"/>
            <a:ext cx="2592288" cy="19610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499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4168" y="476672"/>
            <a:ext cx="2387766" cy="1800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499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91680" y="2417402"/>
            <a:ext cx="5810944" cy="3867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522230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43606" y="188640"/>
            <a:ext cx="8229600" cy="720080"/>
          </a:xfrm>
        </p:spPr>
        <p:txBody>
          <a:bodyPr>
            <a:normAutofit fontScale="90000"/>
          </a:bodyPr>
          <a:lstStyle/>
          <a:p>
            <a:r>
              <a:rPr lang="en-US" dirty="0" smtClean="0"/>
              <a:t>The People’s Bot attending CHI </a:t>
            </a:r>
            <a:endParaRPr lang="en-US" dirty="0"/>
          </a:p>
        </p:txBody>
      </p:sp>
      <p:sp>
        <p:nvSpPr>
          <p:cNvPr id="7" name="Footer Placeholder 6"/>
          <p:cNvSpPr>
            <a:spLocks noGrp="1"/>
          </p:cNvSpPr>
          <p:nvPr>
            <p:ph type="ftr" sz="quarter" idx="11"/>
          </p:nvPr>
        </p:nvSpPr>
        <p:spPr/>
        <p:txBody>
          <a:bodyPr/>
          <a:lstStyle/>
          <a:p>
            <a:r>
              <a:rPr lang="en-GB" dirty="0" smtClean="0">
                <a:solidFill>
                  <a:schemeClr val="accent6">
                    <a:lumMod val="75000"/>
                  </a:schemeClr>
                </a:solidFill>
              </a:rPr>
              <a:t>www.id-book.com</a:t>
            </a:r>
            <a:endParaRPr lang="en-GB" dirty="0">
              <a:solidFill>
                <a:schemeClr val="accent6">
                  <a:lumMod val="75000"/>
                </a:schemeClr>
              </a:solidFill>
            </a:endParaRPr>
          </a:p>
        </p:txBody>
      </p:sp>
      <p:sp>
        <p:nvSpPr>
          <p:cNvPr id="8" name="Slide Number Placeholder 7"/>
          <p:cNvSpPr>
            <a:spLocks noGrp="1"/>
          </p:cNvSpPr>
          <p:nvPr>
            <p:ph type="sldNum" sz="quarter" idx="12"/>
          </p:nvPr>
        </p:nvSpPr>
        <p:spPr/>
        <p:txBody>
          <a:bodyPr/>
          <a:lstStyle/>
          <a:p>
            <a:fld id="{A7EA2D8D-44E5-43C4-BBA1-AE3E32EF0894}" type="slidenum">
              <a:rPr lang="en-GB" smtClean="0">
                <a:solidFill>
                  <a:schemeClr val="accent6">
                    <a:lumMod val="75000"/>
                  </a:schemeClr>
                </a:solidFill>
              </a:rPr>
              <a:t>23</a:t>
            </a:fld>
            <a:endParaRPr lang="en-GB" dirty="0">
              <a:solidFill>
                <a:schemeClr val="accent6">
                  <a:lumMod val="75000"/>
                </a:schemeClr>
              </a:solidFill>
            </a:endParaRPr>
          </a:p>
        </p:txBody>
      </p:sp>
      <p:pic>
        <p:nvPicPr>
          <p:cNvPr id="860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5776" y="1052736"/>
            <a:ext cx="3859631" cy="50581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375139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3" name="Title 1"/>
          <p:cNvSpPr>
            <a:spLocks noGrp="1"/>
          </p:cNvSpPr>
          <p:nvPr>
            <p:ph type="title" idx="4294967295"/>
          </p:nvPr>
        </p:nvSpPr>
        <p:spPr>
          <a:xfrm>
            <a:off x="467544" y="188640"/>
            <a:ext cx="8229600" cy="850106"/>
          </a:xfrm>
        </p:spPr>
        <p:txBody>
          <a:bodyPr/>
          <a:lstStyle/>
          <a:p>
            <a:pPr eaLnBrk="1" hangingPunct="1"/>
            <a:r>
              <a:rPr lang="en-GB" dirty="0">
                <a:latin typeface="Verdana" charset="0"/>
              </a:rPr>
              <a:t>A telepresence room</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rPr>
              <a:t>www.id-book.com</a:t>
            </a:r>
            <a:endParaRPr lang="en-GB" dirty="0">
              <a:solidFill>
                <a:schemeClr val="accent6">
                  <a:lumMod val="75000"/>
                </a:schemeClr>
              </a:solidFill>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rPr>
              <a:t>24</a:t>
            </a:fld>
            <a:endParaRPr lang="en-GB" dirty="0">
              <a:solidFill>
                <a:schemeClr val="accent6">
                  <a:lumMod val="75000"/>
                </a:schemeClr>
              </a:solidFill>
            </a:endParaRPr>
          </a:p>
        </p:txBody>
      </p:sp>
      <p:pic>
        <p:nvPicPr>
          <p:cNvPr id="71699" name="Picture 1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842" y="1340768"/>
            <a:ext cx="7745322" cy="44644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438839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8" name="Title 1"/>
          <p:cNvSpPr>
            <a:spLocks noGrp="1"/>
          </p:cNvSpPr>
          <p:nvPr>
            <p:ph type="title" idx="4294967295"/>
          </p:nvPr>
        </p:nvSpPr>
        <p:spPr/>
        <p:txBody>
          <a:bodyPr/>
          <a:lstStyle/>
          <a:p>
            <a:pPr eaLnBrk="1" hangingPunct="1"/>
            <a:r>
              <a:rPr lang="en-GB">
                <a:latin typeface="Liberation Sans"/>
              </a:rPr>
              <a:t>How much realism?</a:t>
            </a:r>
          </a:p>
        </p:txBody>
      </p:sp>
      <p:sp>
        <p:nvSpPr>
          <p:cNvPr id="47109" name="Content Placeholder 2"/>
          <p:cNvSpPr>
            <a:spLocks noGrp="1"/>
          </p:cNvSpPr>
          <p:nvPr>
            <p:ph idx="4294967295"/>
          </p:nvPr>
        </p:nvSpPr>
        <p:spPr/>
        <p:txBody>
          <a:bodyPr>
            <a:normAutofit lnSpcReduction="10000"/>
          </a:bodyPr>
          <a:lstStyle/>
          <a:p>
            <a:pPr eaLnBrk="1" hangingPunct="1"/>
            <a:r>
              <a:rPr lang="en-GB" dirty="0">
                <a:solidFill>
                  <a:srgbClr val="7030A0"/>
                </a:solidFill>
                <a:latin typeface="Liberation Sans"/>
              </a:rPr>
              <a:t>Is needed in telepresence to make it compelling? </a:t>
            </a:r>
            <a:endParaRPr lang="en-GB" dirty="0" smtClean="0">
              <a:solidFill>
                <a:srgbClr val="7030A0"/>
              </a:solidFill>
              <a:latin typeface="Liberation Sans"/>
            </a:endParaRPr>
          </a:p>
          <a:p>
            <a:pPr eaLnBrk="1" hangingPunct="1"/>
            <a:endParaRPr lang="en-GB" sz="1200" dirty="0">
              <a:solidFill>
                <a:srgbClr val="7030A0"/>
              </a:solidFill>
              <a:latin typeface="Liberation Sans"/>
            </a:endParaRPr>
          </a:p>
          <a:p>
            <a:pPr eaLnBrk="1" hangingPunct="1"/>
            <a:r>
              <a:rPr lang="en-GB" i="1" dirty="0">
                <a:solidFill>
                  <a:srgbClr val="7030A0"/>
                </a:solidFill>
                <a:latin typeface="Liberation Sans"/>
              </a:rPr>
              <a:t>Telepresence rooms</a:t>
            </a:r>
            <a:r>
              <a:rPr lang="en-GB" dirty="0">
                <a:solidFill>
                  <a:srgbClr val="7030A0"/>
                </a:solidFill>
                <a:latin typeface="Liberation Sans"/>
              </a:rPr>
              <a:t> try make the remote people appear to be life-like by using multiple high </a:t>
            </a:r>
            <a:r>
              <a:rPr lang="en-GB" dirty="0" err="1">
                <a:solidFill>
                  <a:srgbClr val="7030A0"/>
                </a:solidFill>
                <a:latin typeface="Liberation Sans"/>
              </a:rPr>
              <a:t>def</a:t>
            </a:r>
            <a:r>
              <a:rPr lang="en-GB" dirty="0">
                <a:solidFill>
                  <a:srgbClr val="7030A0"/>
                </a:solidFill>
                <a:latin typeface="Liberation Sans"/>
              </a:rPr>
              <a:t> cameras with eye-tracking features and directional </a:t>
            </a:r>
            <a:r>
              <a:rPr lang="en-GB" dirty="0" smtClean="0">
                <a:solidFill>
                  <a:srgbClr val="7030A0"/>
                </a:solidFill>
                <a:latin typeface="Liberation Sans"/>
              </a:rPr>
              <a:t>microphones</a:t>
            </a:r>
          </a:p>
          <a:p>
            <a:pPr eaLnBrk="1" hangingPunct="1"/>
            <a:endParaRPr lang="en-GB" sz="1300" dirty="0">
              <a:solidFill>
                <a:srgbClr val="7030A0"/>
              </a:solidFill>
              <a:latin typeface="Liberation Sans"/>
            </a:endParaRPr>
          </a:p>
          <a:p>
            <a:pPr eaLnBrk="1" hangingPunct="1"/>
            <a:r>
              <a:rPr lang="en-GB" dirty="0">
                <a:solidFill>
                  <a:srgbClr val="7030A0"/>
                </a:solidFill>
                <a:latin typeface="Liberation Sans"/>
              </a:rPr>
              <a:t>Is </a:t>
            </a:r>
            <a:r>
              <a:rPr lang="en-GB" dirty="0" smtClean="0">
                <a:solidFill>
                  <a:srgbClr val="7030A0"/>
                </a:solidFill>
                <a:latin typeface="Liberation Sans"/>
              </a:rPr>
              <a:t>Skype </a:t>
            </a:r>
            <a:r>
              <a:rPr lang="en-GB" dirty="0">
                <a:solidFill>
                  <a:srgbClr val="7030A0"/>
                </a:solidFill>
                <a:latin typeface="Liberation Sans"/>
              </a:rPr>
              <a:t>just as good?</a:t>
            </a:r>
          </a:p>
          <a:p>
            <a:pPr lvl="1" eaLnBrk="1" hangingPunct="1"/>
            <a:endParaRPr lang="en-GB" dirty="0">
              <a:latin typeface="Liberation Sans"/>
              <a:ea typeface="ＭＳ Ｐゴシック" charset="0"/>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25</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406626350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6" name="Rectangle 2"/>
          <p:cNvSpPr>
            <a:spLocks noGrp="1" noChangeArrowheads="1"/>
          </p:cNvSpPr>
          <p:nvPr>
            <p:ph type="title" idx="4294967295"/>
          </p:nvPr>
        </p:nvSpPr>
        <p:spPr/>
        <p:txBody>
          <a:bodyPr/>
          <a:lstStyle/>
          <a:p>
            <a:pPr eaLnBrk="1" hangingPunct="1"/>
            <a:r>
              <a:rPr lang="en-GB">
                <a:latin typeface="Liberation Sans"/>
              </a:rPr>
              <a:t>Coordination mechanisms</a:t>
            </a:r>
          </a:p>
        </p:txBody>
      </p:sp>
      <p:sp>
        <p:nvSpPr>
          <p:cNvPr id="49157" name="Rectangle 3"/>
          <p:cNvSpPr>
            <a:spLocks noGrp="1" noChangeArrowheads="1"/>
          </p:cNvSpPr>
          <p:nvPr>
            <p:ph type="body" idx="4294967295"/>
          </p:nvPr>
        </p:nvSpPr>
        <p:spPr/>
        <p:txBody>
          <a:bodyPr/>
          <a:lstStyle/>
          <a:p>
            <a:pPr eaLnBrk="1" hangingPunct="1"/>
            <a:r>
              <a:rPr lang="en-GB" sz="2800" dirty="0">
                <a:solidFill>
                  <a:srgbClr val="7030A0"/>
                </a:solidFill>
                <a:latin typeface="Liberation Sans"/>
              </a:rPr>
              <a:t>When a group of people act or interact together they need to coordinate </a:t>
            </a:r>
            <a:r>
              <a:rPr lang="en-GB" sz="2800" dirty="0" smtClean="0">
                <a:solidFill>
                  <a:srgbClr val="7030A0"/>
                </a:solidFill>
                <a:latin typeface="Liberation Sans"/>
              </a:rPr>
              <a:t>themselves</a:t>
            </a:r>
          </a:p>
          <a:p>
            <a:pPr marL="0" indent="0" eaLnBrk="1" hangingPunct="1">
              <a:buNone/>
            </a:pPr>
            <a:endParaRPr lang="en-GB" sz="1200" dirty="0" smtClean="0">
              <a:solidFill>
                <a:srgbClr val="7030A0"/>
              </a:solidFill>
              <a:latin typeface="Liberation Sans"/>
            </a:endParaRPr>
          </a:p>
          <a:p>
            <a:pPr lvl="1" eaLnBrk="1" hangingPunct="1"/>
            <a:r>
              <a:rPr lang="en-GB" sz="2400" dirty="0" smtClean="0">
                <a:solidFill>
                  <a:schemeClr val="accent1"/>
                </a:solidFill>
                <a:latin typeface="Liberation Sans"/>
                <a:ea typeface="ＭＳ Ｐゴシック" charset="0"/>
              </a:rPr>
              <a:t>e.g</a:t>
            </a:r>
            <a:r>
              <a:rPr lang="en-GB" sz="2400" dirty="0">
                <a:solidFill>
                  <a:schemeClr val="accent1"/>
                </a:solidFill>
                <a:latin typeface="Liberation Sans"/>
                <a:ea typeface="ＭＳ Ｐゴシック" charset="0"/>
              </a:rPr>
              <a:t>., playing football, navigating a </a:t>
            </a:r>
            <a:r>
              <a:rPr lang="en-GB" sz="2400" dirty="0" smtClean="0">
                <a:solidFill>
                  <a:schemeClr val="accent1"/>
                </a:solidFill>
                <a:latin typeface="Liberation Sans"/>
                <a:ea typeface="ＭＳ Ｐゴシック" charset="0"/>
              </a:rPr>
              <a:t>ship</a:t>
            </a:r>
          </a:p>
          <a:p>
            <a:pPr lvl="1" eaLnBrk="1" hangingPunct="1"/>
            <a:endParaRPr lang="en-GB" sz="600" dirty="0">
              <a:solidFill>
                <a:schemeClr val="accent1"/>
              </a:solidFill>
              <a:latin typeface="Liberation Sans"/>
              <a:ea typeface="ＭＳ Ｐゴシック" charset="0"/>
            </a:endParaRPr>
          </a:p>
          <a:p>
            <a:pPr eaLnBrk="1" hangingPunct="1"/>
            <a:r>
              <a:rPr lang="en-GB" sz="2800" dirty="0">
                <a:solidFill>
                  <a:srgbClr val="7030A0"/>
                </a:solidFill>
                <a:latin typeface="Liberation Sans"/>
              </a:rPr>
              <a:t>They use</a:t>
            </a:r>
            <a:r>
              <a:rPr lang="en-GB" sz="2800" dirty="0" smtClean="0">
                <a:solidFill>
                  <a:srgbClr val="7030A0"/>
                </a:solidFill>
                <a:latin typeface="Liberation Sans"/>
              </a:rPr>
              <a:t>:</a:t>
            </a:r>
          </a:p>
          <a:p>
            <a:pPr eaLnBrk="1" hangingPunct="1"/>
            <a:endParaRPr lang="en-GB" sz="1200" dirty="0">
              <a:solidFill>
                <a:srgbClr val="7030A0"/>
              </a:solidFill>
              <a:latin typeface="Liberation Sans"/>
            </a:endParaRPr>
          </a:p>
          <a:p>
            <a:pPr lvl="1" eaLnBrk="1" hangingPunct="1"/>
            <a:r>
              <a:rPr lang="en-GB" sz="2400" dirty="0">
                <a:solidFill>
                  <a:schemeClr val="accent1"/>
                </a:solidFill>
                <a:latin typeface="Liberation Sans"/>
                <a:ea typeface="ＭＳ Ｐゴシック" charset="0"/>
              </a:rPr>
              <a:t>verbal and non-verbal </a:t>
            </a:r>
            <a:r>
              <a:rPr lang="en-GB" sz="2400" dirty="0" smtClean="0">
                <a:solidFill>
                  <a:schemeClr val="accent1"/>
                </a:solidFill>
                <a:latin typeface="Liberation Sans"/>
                <a:ea typeface="ＭＳ Ｐゴシック" charset="0"/>
              </a:rPr>
              <a:t>communication</a:t>
            </a:r>
          </a:p>
          <a:p>
            <a:pPr lvl="1" eaLnBrk="1" hangingPunct="1"/>
            <a:endParaRPr lang="en-GB" sz="600" dirty="0">
              <a:solidFill>
                <a:schemeClr val="accent1"/>
              </a:solidFill>
              <a:latin typeface="Liberation Sans"/>
              <a:ea typeface="ＭＳ Ｐゴシック" charset="0"/>
            </a:endParaRPr>
          </a:p>
          <a:p>
            <a:pPr lvl="1" eaLnBrk="1" hangingPunct="1"/>
            <a:r>
              <a:rPr lang="en-GB" sz="2400" dirty="0">
                <a:solidFill>
                  <a:schemeClr val="accent1"/>
                </a:solidFill>
                <a:latin typeface="Liberation Sans"/>
                <a:ea typeface="ＭＳ Ｐゴシック" charset="0"/>
              </a:rPr>
              <a:t>schedules, rules, and </a:t>
            </a:r>
            <a:r>
              <a:rPr lang="en-GB" sz="2400" dirty="0" smtClean="0">
                <a:solidFill>
                  <a:schemeClr val="accent1"/>
                </a:solidFill>
                <a:latin typeface="Liberation Sans"/>
                <a:ea typeface="ＭＳ Ｐゴシック" charset="0"/>
              </a:rPr>
              <a:t>conventions</a:t>
            </a:r>
          </a:p>
          <a:p>
            <a:pPr lvl="1" eaLnBrk="1" hangingPunct="1"/>
            <a:endParaRPr lang="en-GB" sz="600" dirty="0">
              <a:solidFill>
                <a:schemeClr val="accent1"/>
              </a:solidFill>
              <a:latin typeface="Liberation Sans"/>
              <a:ea typeface="ＭＳ Ｐゴシック" charset="0"/>
            </a:endParaRPr>
          </a:p>
          <a:p>
            <a:pPr lvl="1" eaLnBrk="1" hangingPunct="1"/>
            <a:r>
              <a:rPr lang="en-GB" sz="2400" dirty="0">
                <a:solidFill>
                  <a:schemeClr val="accent1"/>
                </a:solidFill>
                <a:latin typeface="Liberation Sans"/>
                <a:ea typeface="ＭＳ Ｐゴシック" charset="0"/>
              </a:rPr>
              <a:t>shared external </a:t>
            </a:r>
            <a:r>
              <a:rPr lang="en-GB" sz="2400" dirty="0" smtClean="0">
                <a:solidFill>
                  <a:schemeClr val="accent1"/>
                </a:solidFill>
                <a:latin typeface="Liberation Sans"/>
                <a:ea typeface="ＭＳ Ｐゴシック" charset="0"/>
              </a:rPr>
              <a:t>representations</a:t>
            </a:r>
          </a:p>
          <a:p>
            <a:pPr lvl="1" eaLnBrk="1" hangingPunct="1"/>
            <a:endParaRPr lang="en-GB" sz="2400" dirty="0">
              <a:solidFill>
                <a:schemeClr val="accent1"/>
              </a:solidFill>
              <a:latin typeface="Liberation Sans"/>
              <a:ea typeface="ＭＳ Ｐゴシック" charset="0"/>
            </a:endParaRPr>
          </a:p>
          <a:p>
            <a:pPr lvl="1" eaLnBrk="1" hangingPunct="1"/>
            <a:endParaRPr lang="en-GB" sz="2400" dirty="0">
              <a:latin typeface="Liberation Sans"/>
              <a:ea typeface="ＭＳ Ｐゴシック" charset="0"/>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26</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92101922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Title 1"/>
          <p:cNvSpPr>
            <a:spLocks noGrp="1"/>
          </p:cNvSpPr>
          <p:nvPr>
            <p:ph type="title" idx="4294967295"/>
          </p:nvPr>
        </p:nvSpPr>
        <p:spPr/>
        <p:txBody>
          <a:bodyPr/>
          <a:lstStyle/>
          <a:p>
            <a:pPr eaLnBrk="1" hangingPunct="1"/>
            <a:r>
              <a:rPr lang="en-GB">
                <a:latin typeface="Liberation Sans"/>
              </a:rPr>
              <a:t>Co-presence</a:t>
            </a:r>
          </a:p>
        </p:txBody>
      </p:sp>
      <p:sp>
        <p:nvSpPr>
          <p:cNvPr id="50181" name="Content Placeholder 2"/>
          <p:cNvSpPr>
            <a:spLocks noGrp="1"/>
          </p:cNvSpPr>
          <p:nvPr>
            <p:ph idx="4294967295"/>
          </p:nvPr>
        </p:nvSpPr>
        <p:spPr>
          <a:xfrm>
            <a:off x="467544" y="1772816"/>
            <a:ext cx="8229600" cy="4525963"/>
          </a:xfrm>
        </p:spPr>
        <p:txBody>
          <a:bodyPr/>
          <a:lstStyle/>
          <a:p>
            <a:pPr eaLnBrk="1" hangingPunct="1"/>
            <a:r>
              <a:rPr lang="en-GB" sz="2800" dirty="0">
                <a:solidFill>
                  <a:srgbClr val="7030A0"/>
                </a:solidFill>
                <a:latin typeface="Liberation Sans"/>
              </a:rPr>
              <a:t>Technologies that enable co-located groups to collaborate more </a:t>
            </a:r>
            <a:r>
              <a:rPr lang="en-GB" sz="2800" dirty="0" smtClean="0">
                <a:solidFill>
                  <a:srgbClr val="7030A0"/>
                </a:solidFill>
                <a:latin typeface="Liberation Sans"/>
              </a:rPr>
              <a:t>effectively</a:t>
            </a:r>
          </a:p>
          <a:p>
            <a:pPr eaLnBrk="1" hangingPunct="1"/>
            <a:endParaRPr lang="en-GB" sz="1000" dirty="0">
              <a:solidFill>
                <a:srgbClr val="7030A0"/>
              </a:solidFill>
              <a:latin typeface="Liberation Sans"/>
            </a:endParaRPr>
          </a:p>
          <a:p>
            <a:pPr lvl="1" eaLnBrk="1" hangingPunct="1"/>
            <a:r>
              <a:rPr lang="en-GB" sz="2400" dirty="0">
                <a:solidFill>
                  <a:schemeClr val="accent1"/>
                </a:solidFill>
                <a:latin typeface="Liberation Sans"/>
                <a:ea typeface="ＭＳ Ｐゴシック" charset="0"/>
              </a:rPr>
              <a:t>when working, learning and </a:t>
            </a:r>
            <a:r>
              <a:rPr lang="en-GB" sz="2400" dirty="0" smtClean="0">
                <a:solidFill>
                  <a:schemeClr val="accent1"/>
                </a:solidFill>
                <a:latin typeface="Liberation Sans"/>
                <a:ea typeface="ＭＳ Ｐゴシック" charset="0"/>
              </a:rPr>
              <a:t>socializing</a:t>
            </a:r>
          </a:p>
          <a:p>
            <a:pPr lvl="1" eaLnBrk="1" hangingPunct="1"/>
            <a:endParaRPr lang="en-GB" sz="1200" dirty="0">
              <a:solidFill>
                <a:schemeClr val="accent1"/>
              </a:solidFill>
              <a:latin typeface="Liberation Sans"/>
              <a:ea typeface="ＭＳ Ｐゴシック" charset="0"/>
            </a:endParaRPr>
          </a:p>
          <a:p>
            <a:pPr eaLnBrk="1" hangingPunct="1"/>
            <a:r>
              <a:rPr lang="en-GB" dirty="0">
                <a:solidFill>
                  <a:srgbClr val="7030A0"/>
                </a:solidFill>
                <a:latin typeface="Liberation Sans"/>
              </a:rPr>
              <a:t>Examples: </a:t>
            </a:r>
            <a:r>
              <a:rPr lang="en-GB" dirty="0" err="1">
                <a:solidFill>
                  <a:srgbClr val="7030A0"/>
                </a:solidFill>
                <a:latin typeface="Liberation Sans"/>
              </a:rPr>
              <a:t>Smartboards</a:t>
            </a:r>
            <a:r>
              <a:rPr lang="en-GB" dirty="0">
                <a:solidFill>
                  <a:srgbClr val="7030A0"/>
                </a:solidFill>
                <a:latin typeface="Liberation Sans"/>
              </a:rPr>
              <a:t>, Surfaces, Wii and Kinect </a:t>
            </a:r>
          </a:p>
          <a:p>
            <a:pPr eaLnBrk="1" hangingPunct="1"/>
            <a:endParaRPr lang="en-GB" sz="2400" dirty="0">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27</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02622324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4" name="Rectangle 2"/>
          <p:cNvSpPr>
            <a:spLocks noGrp="1" noChangeArrowheads="1"/>
          </p:cNvSpPr>
          <p:nvPr>
            <p:ph type="title" idx="4294967295"/>
          </p:nvPr>
        </p:nvSpPr>
        <p:spPr/>
        <p:txBody>
          <a:bodyPr>
            <a:normAutofit/>
          </a:bodyPr>
          <a:lstStyle/>
          <a:p>
            <a:pPr eaLnBrk="1" hangingPunct="1"/>
            <a:r>
              <a:rPr lang="en-GB">
                <a:latin typeface="Liberation Sans"/>
              </a:rPr>
              <a:t>F2F coordinating mechanisms</a:t>
            </a:r>
          </a:p>
        </p:txBody>
      </p:sp>
      <p:sp>
        <p:nvSpPr>
          <p:cNvPr id="51205" name="Rectangle 3"/>
          <p:cNvSpPr>
            <a:spLocks noGrp="1" noChangeArrowheads="1"/>
          </p:cNvSpPr>
          <p:nvPr>
            <p:ph type="body" idx="4294967295"/>
          </p:nvPr>
        </p:nvSpPr>
        <p:spPr/>
        <p:txBody>
          <a:bodyPr>
            <a:normAutofit/>
          </a:bodyPr>
          <a:lstStyle/>
          <a:p>
            <a:pPr eaLnBrk="1" hangingPunct="1"/>
            <a:r>
              <a:rPr lang="en-GB" sz="2800" dirty="0">
                <a:solidFill>
                  <a:srgbClr val="7030A0"/>
                </a:solidFill>
                <a:latin typeface="Liberation Sans"/>
              </a:rPr>
              <a:t>Talk is </a:t>
            </a:r>
            <a:r>
              <a:rPr lang="en-GB" sz="2800" dirty="0" smtClean="0">
                <a:solidFill>
                  <a:srgbClr val="7030A0"/>
                </a:solidFill>
                <a:latin typeface="Liberation Sans"/>
              </a:rPr>
              <a:t>central</a:t>
            </a:r>
          </a:p>
          <a:p>
            <a:pPr eaLnBrk="1" hangingPunct="1"/>
            <a:endParaRPr lang="en-GB" sz="1200" dirty="0">
              <a:solidFill>
                <a:srgbClr val="7030A0"/>
              </a:solidFill>
              <a:latin typeface="Liberation Sans"/>
            </a:endParaRPr>
          </a:p>
          <a:p>
            <a:pPr eaLnBrk="1" hangingPunct="1"/>
            <a:r>
              <a:rPr lang="en-GB" sz="2800" dirty="0">
                <a:solidFill>
                  <a:srgbClr val="7030A0"/>
                </a:solidFill>
                <a:latin typeface="Liberation Sans"/>
              </a:rPr>
              <a:t>Non-verbal also used to emphasize and as </a:t>
            </a:r>
            <a:r>
              <a:rPr lang="en-GB" sz="2800" dirty="0" smtClean="0">
                <a:solidFill>
                  <a:srgbClr val="7030A0"/>
                </a:solidFill>
                <a:latin typeface="Liberation Sans"/>
              </a:rPr>
              <a:t>substitute</a:t>
            </a:r>
          </a:p>
          <a:p>
            <a:pPr eaLnBrk="1" hangingPunct="1"/>
            <a:endParaRPr lang="en-GB" sz="1000" dirty="0">
              <a:solidFill>
                <a:srgbClr val="7030A0"/>
              </a:solidFill>
              <a:latin typeface="Liberation Sans"/>
            </a:endParaRPr>
          </a:p>
          <a:p>
            <a:pPr lvl="1" eaLnBrk="1" hangingPunct="1"/>
            <a:r>
              <a:rPr lang="en-GB" sz="2400" dirty="0">
                <a:solidFill>
                  <a:schemeClr val="accent1"/>
                </a:solidFill>
                <a:latin typeface="Liberation Sans"/>
                <a:ea typeface="ＭＳ Ｐゴシック" charset="0"/>
              </a:rPr>
              <a:t>e.g. nods, shakes, winks, glances, gestures and </a:t>
            </a:r>
            <a:r>
              <a:rPr lang="en-GB" sz="2400" dirty="0" smtClean="0">
                <a:solidFill>
                  <a:schemeClr val="accent1"/>
                </a:solidFill>
                <a:latin typeface="Liberation Sans"/>
                <a:ea typeface="ＭＳ Ｐゴシック" charset="0"/>
              </a:rPr>
              <a:t>hand-raising</a:t>
            </a:r>
          </a:p>
          <a:p>
            <a:pPr lvl="1" eaLnBrk="1" hangingPunct="1"/>
            <a:endParaRPr lang="en-GB" sz="1200" dirty="0">
              <a:solidFill>
                <a:schemeClr val="accent1"/>
              </a:solidFill>
              <a:latin typeface="Liberation Sans"/>
              <a:ea typeface="ＭＳ Ｐゴシック" charset="0"/>
            </a:endParaRPr>
          </a:p>
          <a:p>
            <a:pPr eaLnBrk="1" hangingPunct="1"/>
            <a:r>
              <a:rPr lang="en-GB" sz="2800" dirty="0">
                <a:solidFill>
                  <a:srgbClr val="7030A0"/>
                </a:solidFill>
                <a:latin typeface="Liberation Sans"/>
              </a:rPr>
              <a:t>Formal </a:t>
            </a:r>
            <a:r>
              <a:rPr lang="en-GB" sz="2800" dirty="0" smtClean="0">
                <a:solidFill>
                  <a:srgbClr val="7030A0"/>
                </a:solidFill>
                <a:latin typeface="Liberation Sans"/>
              </a:rPr>
              <a:t>meetings</a:t>
            </a:r>
          </a:p>
          <a:p>
            <a:pPr eaLnBrk="1" hangingPunct="1"/>
            <a:endParaRPr lang="en-GB" sz="800" dirty="0">
              <a:solidFill>
                <a:srgbClr val="7030A0"/>
              </a:solidFill>
              <a:latin typeface="Liberation Sans"/>
            </a:endParaRPr>
          </a:p>
          <a:p>
            <a:pPr lvl="1" eaLnBrk="1" hangingPunct="1"/>
            <a:r>
              <a:rPr lang="en-GB" sz="2400" dirty="0">
                <a:solidFill>
                  <a:schemeClr val="accent1"/>
                </a:solidFill>
                <a:latin typeface="Liberation Sans"/>
                <a:ea typeface="ＭＳ Ｐゴシック" charset="0"/>
              </a:rPr>
              <a:t>explicit structures such as agendas, memos, and minutes are employed to coordinate the activity</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28</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98633802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Rectangle 2"/>
          <p:cNvSpPr>
            <a:spLocks noGrp="1" noChangeArrowheads="1"/>
          </p:cNvSpPr>
          <p:nvPr>
            <p:ph type="title" idx="4294967295"/>
          </p:nvPr>
        </p:nvSpPr>
        <p:spPr/>
        <p:txBody>
          <a:bodyPr/>
          <a:lstStyle/>
          <a:p>
            <a:pPr eaLnBrk="1" hangingPunct="1"/>
            <a:r>
              <a:rPr lang="en-GB">
                <a:latin typeface="Liberation Sans"/>
              </a:rPr>
              <a:t>Awareness mechanisms</a:t>
            </a:r>
          </a:p>
        </p:txBody>
      </p:sp>
      <p:sp>
        <p:nvSpPr>
          <p:cNvPr id="55301" name="Rectangle 3"/>
          <p:cNvSpPr>
            <a:spLocks noGrp="1" noChangeArrowheads="1"/>
          </p:cNvSpPr>
          <p:nvPr>
            <p:ph type="body" idx="4294967295"/>
          </p:nvPr>
        </p:nvSpPr>
        <p:spPr>
          <a:xfrm>
            <a:off x="683568" y="1628800"/>
            <a:ext cx="7772400" cy="4114800"/>
          </a:xfrm>
        </p:spPr>
        <p:txBody>
          <a:bodyPr/>
          <a:lstStyle/>
          <a:p>
            <a:pPr eaLnBrk="1" hangingPunct="1"/>
            <a:r>
              <a:rPr lang="en-GB" sz="2600" dirty="0">
                <a:solidFill>
                  <a:srgbClr val="7030A0"/>
                </a:solidFill>
                <a:latin typeface="Liberation Sans"/>
              </a:rPr>
              <a:t>Involves knowing who is around, what is happening, and who is talking with whom</a:t>
            </a:r>
          </a:p>
          <a:p>
            <a:pPr eaLnBrk="1" hangingPunct="1"/>
            <a:endParaRPr lang="en-GB" sz="1400" dirty="0">
              <a:solidFill>
                <a:srgbClr val="7030A0"/>
              </a:solidFill>
              <a:latin typeface="Liberation Sans"/>
            </a:endParaRPr>
          </a:p>
          <a:p>
            <a:pPr eaLnBrk="1" hangingPunct="1"/>
            <a:r>
              <a:rPr lang="en-GB" sz="2600" dirty="0">
                <a:solidFill>
                  <a:srgbClr val="7030A0"/>
                </a:solidFill>
                <a:latin typeface="Liberation Sans"/>
              </a:rPr>
              <a:t>Peripheral </a:t>
            </a:r>
            <a:r>
              <a:rPr lang="en-GB" sz="2600" dirty="0" smtClean="0">
                <a:solidFill>
                  <a:srgbClr val="7030A0"/>
                </a:solidFill>
                <a:latin typeface="Liberation Sans"/>
              </a:rPr>
              <a:t>awareness</a:t>
            </a:r>
          </a:p>
          <a:p>
            <a:pPr eaLnBrk="1" hangingPunct="1"/>
            <a:endParaRPr lang="en-GB" sz="1200" dirty="0">
              <a:solidFill>
                <a:srgbClr val="7030A0"/>
              </a:solidFill>
              <a:latin typeface="Liberation Sans"/>
            </a:endParaRPr>
          </a:p>
          <a:p>
            <a:pPr lvl="1" eaLnBrk="1" hangingPunct="1"/>
            <a:r>
              <a:rPr lang="en-GB" sz="2200" dirty="0">
                <a:solidFill>
                  <a:schemeClr val="accent1"/>
                </a:solidFill>
                <a:latin typeface="Liberation Sans"/>
                <a:ea typeface="ＭＳ Ｐゴシック" charset="0"/>
              </a:rPr>
              <a:t>keeping an eye on things happening in the periphery of </a:t>
            </a:r>
            <a:r>
              <a:rPr lang="en-GB" sz="2200" dirty="0" smtClean="0">
                <a:solidFill>
                  <a:schemeClr val="accent1"/>
                </a:solidFill>
                <a:latin typeface="Liberation Sans"/>
                <a:ea typeface="ＭＳ Ｐゴシック" charset="0"/>
              </a:rPr>
              <a:t>vision</a:t>
            </a:r>
          </a:p>
          <a:p>
            <a:pPr lvl="1" eaLnBrk="1" hangingPunct="1"/>
            <a:endParaRPr lang="en-GB" sz="1400" dirty="0">
              <a:solidFill>
                <a:schemeClr val="accent1"/>
              </a:solidFill>
              <a:latin typeface="Liberation Sans"/>
              <a:ea typeface="ＭＳ Ｐゴシック" charset="0"/>
            </a:endParaRPr>
          </a:p>
          <a:p>
            <a:pPr lvl="1" eaLnBrk="1" hangingPunct="1"/>
            <a:r>
              <a:rPr lang="en-GB" sz="2200" dirty="0">
                <a:solidFill>
                  <a:schemeClr val="accent1"/>
                </a:solidFill>
                <a:latin typeface="Liberation Sans"/>
                <a:ea typeface="ＭＳ Ｐゴシック" charset="0"/>
              </a:rPr>
              <a:t>Overhearing and overseeing - allows tracking of what others are doing without explicit cues</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29</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8718257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2"/>
          <p:cNvSpPr>
            <a:spLocks noGrp="1" noChangeArrowheads="1"/>
          </p:cNvSpPr>
          <p:nvPr>
            <p:ph type="title" idx="4294967295"/>
          </p:nvPr>
        </p:nvSpPr>
        <p:spPr/>
        <p:txBody>
          <a:bodyPr/>
          <a:lstStyle/>
          <a:p>
            <a:pPr eaLnBrk="1" hangingPunct="1"/>
            <a:r>
              <a:rPr lang="en-GB" dirty="0">
                <a:latin typeface="Liberation Sans"/>
              </a:rPr>
              <a:t>Conversational mechanisms</a:t>
            </a:r>
          </a:p>
        </p:txBody>
      </p:sp>
      <p:sp>
        <p:nvSpPr>
          <p:cNvPr id="16389" name="Rectangle 3"/>
          <p:cNvSpPr>
            <a:spLocks noGrp="1" noChangeArrowheads="1"/>
          </p:cNvSpPr>
          <p:nvPr>
            <p:ph type="body" idx="4294967295"/>
          </p:nvPr>
        </p:nvSpPr>
        <p:spPr/>
        <p:txBody>
          <a:bodyPr>
            <a:normAutofit/>
          </a:bodyPr>
          <a:lstStyle/>
          <a:p>
            <a:pPr eaLnBrk="1" hangingPunct="1">
              <a:lnSpc>
                <a:spcPct val="90000"/>
              </a:lnSpc>
            </a:pPr>
            <a:r>
              <a:rPr lang="en-GB" dirty="0">
                <a:solidFill>
                  <a:srgbClr val="7030A0"/>
                </a:solidFill>
                <a:latin typeface="Liberation Sans"/>
              </a:rPr>
              <a:t>Various mechanisms and </a:t>
            </a:r>
            <a:r>
              <a:rPr lang="ja-JP" altLang="en-GB" dirty="0">
                <a:solidFill>
                  <a:srgbClr val="7030A0"/>
                </a:solidFill>
                <a:latin typeface="Liberation Sans"/>
              </a:rPr>
              <a:t>‘</a:t>
            </a:r>
            <a:r>
              <a:rPr lang="en-GB" dirty="0">
                <a:solidFill>
                  <a:srgbClr val="7030A0"/>
                </a:solidFill>
                <a:latin typeface="Liberation Sans"/>
              </a:rPr>
              <a:t>rules</a:t>
            </a:r>
            <a:r>
              <a:rPr lang="ja-JP" altLang="en-GB" dirty="0">
                <a:solidFill>
                  <a:srgbClr val="7030A0"/>
                </a:solidFill>
                <a:latin typeface="Liberation Sans"/>
              </a:rPr>
              <a:t>’</a:t>
            </a:r>
            <a:r>
              <a:rPr lang="en-GB" dirty="0">
                <a:solidFill>
                  <a:srgbClr val="7030A0"/>
                </a:solidFill>
                <a:latin typeface="Liberation Sans"/>
              </a:rPr>
              <a:t> are followed when holding a conversation, </a:t>
            </a:r>
            <a:r>
              <a:rPr lang="en-GB" dirty="0" smtClean="0">
                <a:solidFill>
                  <a:srgbClr val="7030A0"/>
                </a:solidFill>
                <a:latin typeface="Liberation Sans"/>
              </a:rPr>
              <a:t>e.g. mutual greetings</a:t>
            </a:r>
          </a:p>
          <a:p>
            <a:pPr eaLnBrk="1" hangingPunct="1">
              <a:lnSpc>
                <a:spcPct val="90000"/>
              </a:lnSpc>
            </a:pPr>
            <a:endParaRPr lang="en-GB" sz="1000" dirty="0">
              <a:solidFill>
                <a:srgbClr val="7030A0"/>
              </a:solidFill>
              <a:latin typeface="Liberation Sans"/>
            </a:endParaRPr>
          </a:p>
          <a:p>
            <a:pPr lvl="2" eaLnBrk="1" hangingPunct="1">
              <a:lnSpc>
                <a:spcPct val="90000"/>
              </a:lnSpc>
              <a:buFontTx/>
              <a:buNone/>
            </a:pPr>
            <a:r>
              <a:rPr lang="en-GB" sz="2000" dirty="0">
                <a:solidFill>
                  <a:schemeClr val="accent1"/>
                </a:solidFill>
                <a:latin typeface="Liberation Sans"/>
                <a:ea typeface="ＭＳ Ｐゴシック" charset="0"/>
              </a:rPr>
              <a:t>A: Hi there</a:t>
            </a:r>
          </a:p>
          <a:p>
            <a:pPr lvl="2" eaLnBrk="1" hangingPunct="1">
              <a:lnSpc>
                <a:spcPct val="90000"/>
              </a:lnSpc>
              <a:buFontTx/>
              <a:buNone/>
            </a:pPr>
            <a:r>
              <a:rPr lang="en-GB" sz="2000" dirty="0">
                <a:solidFill>
                  <a:schemeClr val="accent1"/>
                </a:solidFill>
                <a:latin typeface="Liberation Sans"/>
                <a:ea typeface="ＭＳ Ｐゴシック" charset="0"/>
              </a:rPr>
              <a:t>B: Hi!</a:t>
            </a:r>
          </a:p>
          <a:p>
            <a:pPr lvl="2" eaLnBrk="1" hangingPunct="1">
              <a:lnSpc>
                <a:spcPct val="90000"/>
              </a:lnSpc>
              <a:buFontTx/>
              <a:buNone/>
            </a:pPr>
            <a:r>
              <a:rPr lang="en-GB" sz="2000" dirty="0">
                <a:solidFill>
                  <a:schemeClr val="accent1"/>
                </a:solidFill>
                <a:latin typeface="Liberation Sans"/>
                <a:ea typeface="ＭＳ Ｐゴシック" charset="0"/>
              </a:rPr>
              <a:t>C: Hi</a:t>
            </a:r>
          </a:p>
          <a:p>
            <a:pPr lvl="2" eaLnBrk="1" hangingPunct="1">
              <a:lnSpc>
                <a:spcPct val="90000"/>
              </a:lnSpc>
              <a:buFontTx/>
              <a:buNone/>
            </a:pPr>
            <a:r>
              <a:rPr lang="en-GB" sz="2000" dirty="0">
                <a:solidFill>
                  <a:schemeClr val="accent1"/>
                </a:solidFill>
                <a:latin typeface="Liberation Sans"/>
                <a:ea typeface="ＭＳ Ｐゴシック" charset="0"/>
              </a:rPr>
              <a:t>A: All right?</a:t>
            </a:r>
          </a:p>
          <a:p>
            <a:pPr lvl="2" eaLnBrk="1" hangingPunct="1">
              <a:lnSpc>
                <a:spcPct val="90000"/>
              </a:lnSpc>
              <a:buFontTx/>
              <a:buNone/>
            </a:pPr>
            <a:r>
              <a:rPr lang="en-GB" sz="2000" dirty="0">
                <a:solidFill>
                  <a:schemeClr val="accent1"/>
                </a:solidFill>
                <a:latin typeface="Liberation Sans"/>
                <a:ea typeface="ＭＳ Ｐゴシック" charset="0"/>
              </a:rPr>
              <a:t>C: Good, how</a:t>
            </a:r>
            <a:r>
              <a:rPr lang="ja-JP" altLang="en-GB" sz="2000" dirty="0">
                <a:solidFill>
                  <a:schemeClr val="accent1"/>
                </a:solidFill>
                <a:latin typeface="Liberation Sans"/>
                <a:ea typeface="ＭＳ Ｐゴシック" charset="0"/>
              </a:rPr>
              <a:t>’</a:t>
            </a:r>
            <a:r>
              <a:rPr lang="en-GB" sz="2000" dirty="0">
                <a:solidFill>
                  <a:schemeClr val="accent1"/>
                </a:solidFill>
                <a:latin typeface="Liberation Sans"/>
                <a:ea typeface="ＭＳ Ｐゴシック" charset="0"/>
              </a:rPr>
              <a:t>s it going?</a:t>
            </a:r>
          </a:p>
          <a:p>
            <a:pPr lvl="2" eaLnBrk="1" hangingPunct="1">
              <a:lnSpc>
                <a:spcPct val="90000"/>
              </a:lnSpc>
              <a:buFontTx/>
              <a:buNone/>
            </a:pPr>
            <a:r>
              <a:rPr lang="en-GB" sz="2000" dirty="0">
                <a:solidFill>
                  <a:schemeClr val="accent1"/>
                </a:solidFill>
                <a:latin typeface="Liberation Sans"/>
                <a:ea typeface="ＭＳ Ｐゴシック" charset="0"/>
              </a:rPr>
              <a:t>A: Fine, how are you?</a:t>
            </a:r>
          </a:p>
          <a:p>
            <a:pPr lvl="2" eaLnBrk="1" hangingPunct="1">
              <a:lnSpc>
                <a:spcPct val="90000"/>
              </a:lnSpc>
              <a:buFontTx/>
              <a:buNone/>
            </a:pPr>
            <a:r>
              <a:rPr lang="en-GB" sz="2000" dirty="0">
                <a:solidFill>
                  <a:schemeClr val="accent1"/>
                </a:solidFill>
                <a:latin typeface="Liberation Sans"/>
                <a:ea typeface="ＭＳ Ｐゴシック" charset="0"/>
              </a:rPr>
              <a:t>C: OK</a:t>
            </a:r>
          </a:p>
          <a:p>
            <a:pPr lvl="2" eaLnBrk="1" hangingPunct="1">
              <a:lnSpc>
                <a:spcPct val="90000"/>
              </a:lnSpc>
              <a:buFontTx/>
              <a:buNone/>
            </a:pPr>
            <a:r>
              <a:rPr lang="en-GB" sz="2000" dirty="0">
                <a:solidFill>
                  <a:schemeClr val="accent1"/>
                </a:solidFill>
                <a:latin typeface="Liberation Sans"/>
                <a:ea typeface="ＭＳ Ｐゴシック" charset="0"/>
              </a:rPr>
              <a:t>B: So-so. How</a:t>
            </a:r>
            <a:r>
              <a:rPr lang="ja-JP" altLang="en-GB" sz="2000" dirty="0">
                <a:solidFill>
                  <a:schemeClr val="accent1"/>
                </a:solidFill>
                <a:latin typeface="Liberation Sans"/>
                <a:ea typeface="ＭＳ Ｐゴシック" charset="0"/>
              </a:rPr>
              <a:t>’</a:t>
            </a:r>
            <a:r>
              <a:rPr lang="en-GB" sz="2000" dirty="0">
                <a:solidFill>
                  <a:schemeClr val="accent1"/>
                </a:solidFill>
                <a:latin typeface="Liberation Sans"/>
                <a:ea typeface="ＭＳ Ｐゴシック" charset="0"/>
              </a:rPr>
              <a:t>s life treating you?</a:t>
            </a:r>
            <a:endParaRPr lang="en-GB" dirty="0">
              <a:solidFill>
                <a:schemeClr val="accent1"/>
              </a:solidFill>
              <a:latin typeface="Liberation Sans"/>
              <a:ea typeface="ＭＳ Ｐゴシック" charset="0"/>
            </a:endParaRPr>
          </a:p>
          <a:p>
            <a:pPr lvl="1" eaLnBrk="1" hangingPunct="1">
              <a:lnSpc>
                <a:spcPct val="90000"/>
              </a:lnSpc>
            </a:pPr>
            <a:endParaRPr lang="en-GB" sz="2400" dirty="0">
              <a:latin typeface="Liberation Sans"/>
              <a:ea typeface="ＭＳ Ｐゴシック" charset="0"/>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43606046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5" name="Rectangle 2"/>
          <p:cNvSpPr>
            <a:spLocks noGrp="1" noChangeArrowheads="1"/>
          </p:cNvSpPr>
          <p:nvPr>
            <p:ph type="title" idx="4294967295"/>
          </p:nvPr>
        </p:nvSpPr>
        <p:spPr/>
        <p:txBody>
          <a:bodyPr>
            <a:normAutofit/>
          </a:bodyPr>
          <a:lstStyle/>
          <a:p>
            <a:pPr eaLnBrk="1" hangingPunct="1"/>
            <a:r>
              <a:rPr lang="en-GB">
                <a:latin typeface="Liberation Sans"/>
              </a:rPr>
              <a:t>Lo tech awareness mechanism</a:t>
            </a:r>
          </a:p>
        </p:txBody>
      </p:sp>
      <p:graphicFrame>
        <p:nvGraphicFramePr>
          <p:cNvPr id="56322" name="Object 2"/>
          <p:cNvGraphicFramePr>
            <a:graphicFrameLocks noGrp="1" noChangeAspect="1"/>
          </p:cNvGraphicFramePr>
          <p:nvPr>
            <p:ph type="body" idx="4294967295"/>
            <p:extLst>
              <p:ext uri="{D42A27DB-BD31-4B8C-83A1-F6EECF244321}">
                <p14:modId xmlns:p14="http://schemas.microsoft.com/office/powerpoint/2010/main" val="1516020012"/>
              </p:ext>
            </p:extLst>
          </p:nvPr>
        </p:nvGraphicFramePr>
        <p:xfrm>
          <a:off x="2400300" y="1600200"/>
          <a:ext cx="4343400" cy="4525963"/>
        </p:xfrm>
        <a:graphic>
          <a:graphicData uri="http://schemas.openxmlformats.org/presentationml/2006/ole">
            <mc:AlternateContent xmlns:mc="http://schemas.openxmlformats.org/markup-compatibility/2006">
              <mc:Choice xmlns:v="urn:schemas-microsoft-com:vml" Requires="v">
                <p:oleObj spid="_x0000_s79895" name="Document" r:id="rId5" imgW="2115312" imgH="2121408" progId="Word.Document.8">
                  <p:embed/>
                </p:oleObj>
              </mc:Choice>
              <mc:Fallback>
                <p:oleObj name="Document" r:id="rId5" imgW="2115312" imgH="2121408" progId="Word.Document.8">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00300" y="1600200"/>
                        <a:ext cx="4343400"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30</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3974902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8" name="Rectangle 2"/>
          <p:cNvSpPr>
            <a:spLocks noGrp="1" noChangeArrowheads="1"/>
          </p:cNvSpPr>
          <p:nvPr>
            <p:ph type="title" idx="4294967295"/>
          </p:nvPr>
        </p:nvSpPr>
        <p:spPr/>
        <p:txBody>
          <a:bodyPr>
            <a:normAutofit fontScale="90000"/>
          </a:bodyPr>
          <a:lstStyle/>
          <a:p>
            <a:pPr eaLnBrk="1" hangingPunct="1"/>
            <a:r>
              <a:rPr lang="en-GB">
                <a:latin typeface="Liberation Sans"/>
              </a:rPr>
              <a:t>Designing technologies to support awareness</a:t>
            </a:r>
          </a:p>
        </p:txBody>
      </p:sp>
      <p:sp>
        <p:nvSpPr>
          <p:cNvPr id="57349" name="Rectangle 3"/>
          <p:cNvSpPr>
            <a:spLocks noGrp="1" noChangeArrowheads="1"/>
          </p:cNvSpPr>
          <p:nvPr>
            <p:ph type="body" idx="4294967295"/>
          </p:nvPr>
        </p:nvSpPr>
        <p:spPr>
          <a:xfrm>
            <a:off x="755576" y="1844824"/>
            <a:ext cx="7772400" cy="4848200"/>
          </a:xfrm>
        </p:spPr>
        <p:txBody>
          <a:bodyPr/>
          <a:lstStyle/>
          <a:p>
            <a:pPr eaLnBrk="1" hangingPunct="1"/>
            <a:r>
              <a:rPr lang="en-GB" sz="2800" dirty="0">
                <a:solidFill>
                  <a:srgbClr val="7030A0"/>
                </a:solidFill>
                <a:latin typeface="Liberation Sans"/>
              </a:rPr>
              <a:t>Provide awareness of others who are in different </a:t>
            </a:r>
            <a:r>
              <a:rPr lang="en-GB" sz="2800" dirty="0" smtClean="0">
                <a:solidFill>
                  <a:srgbClr val="7030A0"/>
                </a:solidFill>
                <a:latin typeface="Liberation Sans"/>
              </a:rPr>
              <a:t>locations</a:t>
            </a:r>
          </a:p>
          <a:p>
            <a:pPr eaLnBrk="1" hangingPunct="1"/>
            <a:endParaRPr lang="en-GB" sz="1200" dirty="0">
              <a:solidFill>
                <a:srgbClr val="7030A0"/>
              </a:solidFill>
              <a:latin typeface="Liberation Sans"/>
            </a:endParaRPr>
          </a:p>
          <a:p>
            <a:pPr eaLnBrk="1" hangingPunct="1"/>
            <a:r>
              <a:rPr lang="en-GB" sz="2800" dirty="0">
                <a:solidFill>
                  <a:srgbClr val="7030A0"/>
                </a:solidFill>
                <a:latin typeface="Liberation Sans"/>
              </a:rPr>
              <a:t>Workspace awareness: </a:t>
            </a:r>
            <a:r>
              <a:rPr lang="ja-JP" altLang="en-GB" sz="2800" dirty="0">
                <a:solidFill>
                  <a:srgbClr val="7030A0"/>
                </a:solidFill>
                <a:latin typeface="Liberation Sans"/>
              </a:rPr>
              <a:t>“</a:t>
            </a:r>
            <a:r>
              <a:rPr lang="en-GB" sz="2800" dirty="0">
                <a:solidFill>
                  <a:srgbClr val="7030A0"/>
                </a:solidFill>
                <a:latin typeface="Liberation Sans"/>
              </a:rPr>
              <a:t>the up-to-the-moment understanding of another person</a:t>
            </a:r>
            <a:r>
              <a:rPr lang="ja-JP" altLang="en-GB" sz="2800" dirty="0">
                <a:solidFill>
                  <a:srgbClr val="7030A0"/>
                </a:solidFill>
                <a:latin typeface="Liberation Sans"/>
              </a:rPr>
              <a:t>’</a:t>
            </a:r>
            <a:r>
              <a:rPr lang="en-GB" sz="2800" dirty="0">
                <a:solidFill>
                  <a:srgbClr val="7030A0"/>
                </a:solidFill>
                <a:latin typeface="Liberation Sans"/>
              </a:rPr>
              <a:t>s interaction with the shared workspace</a:t>
            </a:r>
            <a:r>
              <a:rPr lang="ja-JP" altLang="en-GB" sz="2800" dirty="0">
                <a:solidFill>
                  <a:srgbClr val="7030A0"/>
                </a:solidFill>
                <a:latin typeface="Liberation Sans"/>
              </a:rPr>
              <a:t>”</a:t>
            </a:r>
            <a:r>
              <a:rPr lang="en-GB" sz="2800" dirty="0">
                <a:solidFill>
                  <a:srgbClr val="7030A0"/>
                </a:solidFill>
                <a:latin typeface="Liberation Sans"/>
              </a:rPr>
              <a:t> (</a:t>
            </a:r>
            <a:r>
              <a:rPr lang="en-GB" sz="2800" dirty="0" err="1">
                <a:solidFill>
                  <a:srgbClr val="7030A0"/>
                </a:solidFill>
                <a:latin typeface="Liberation Sans"/>
              </a:rPr>
              <a:t>Gutwin</a:t>
            </a:r>
            <a:r>
              <a:rPr lang="en-GB" sz="2800" dirty="0">
                <a:solidFill>
                  <a:srgbClr val="7030A0"/>
                </a:solidFill>
                <a:latin typeface="Liberation Sans"/>
              </a:rPr>
              <a:t> and Greenberg, 2002</a:t>
            </a:r>
            <a:r>
              <a:rPr lang="en-GB" sz="2800" dirty="0" smtClean="0">
                <a:solidFill>
                  <a:srgbClr val="7030A0"/>
                </a:solidFill>
                <a:latin typeface="Liberation Sans"/>
              </a:rPr>
              <a:t>)</a:t>
            </a:r>
          </a:p>
          <a:p>
            <a:pPr eaLnBrk="1" hangingPunct="1"/>
            <a:endParaRPr lang="en-GB" sz="1200" dirty="0">
              <a:solidFill>
                <a:srgbClr val="7030A0"/>
              </a:solidFill>
              <a:latin typeface="Liberation Sans"/>
            </a:endParaRPr>
          </a:p>
          <a:p>
            <a:pPr eaLnBrk="1" hangingPunct="1"/>
            <a:r>
              <a:rPr lang="en-GB" sz="2800" dirty="0">
                <a:solidFill>
                  <a:srgbClr val="7030A0"/>
                </a:solidFill>
                <a:latin typeface="Liberation Sans"/>
              </a:rPr>
              <a:t>Examples: </a:t>
            </a:r>
            <a:r>
              <a:rPr lang="en-GB" sz="2800" dirty="0" err="1">
                <a:solidFill>
                  <a:srgbClr val="7030A0"/>
                </a:solidFill>
                <a:latin typeface="Liberation Sans"/>
              </a:rPr>
              <a:t>ReacTable</a:t>
            </a:r>
            <a:r>
              <a:rPr lang="en-GB" sz="2800" dirty="0">
                <a:solidFill>
                  <a:srgbClr val="7030A0"/>
                </a:solidFill>
                <a:latin typeface="Liberation Sans"/>
              </a:rPr>
              <a:t> and Reflect Table</a:t>
            </a:r>
            <a:endParaRPr lang="en-GB" sz="2400" dirty="0">
              <a:solidFill>
                <a:srgbClr val="7030A0"/>
              </a:solidFill>
              <a:latin typeface="Liberation Sans"/>
            </a:endParaRPr>
          </a:p>
          <a:p>
            <a:pPr eaLnBrk="1" hangingPunct="1"/>
            <a:endParaRPr lang="en-GB" sz="2800" dirty="0">
              <a:latin typeface="Liberation Sans"/>
            </a:endParaRPr>
          </a:p>
          <a:p>
            <a:pPr eaLnBrk="1" hangingPunct="1"/>
            <a:endParaRPr lang="en-GB" sz="2800" dirty="0">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31</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0703914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2" name="Title 1"/>
          <p:cNvSpPr>
            <a:spLocks noGrp="1"/>
          </p:cNvSpPr>
          <p:nvPr>
            <p:ph type="title" idx="4294967295"/>
          </p:nvPr>
        </p:nvSpPr>
        <p:spPr/>
        <p:txBody>
          <a:bodyPr/>
          <a:lstStyle/>
          <a:p>
            <a:pPr eaLnBrk="1" hangingPunct="1"/>
            <a:r>
              <a:rPr lang="en-GB" dirty="0">
                <a:latin typeface="Liberation Sans"/>
              </a:rPr>
              <a:t>The </a:t>
            </a:r>
            <a:r>
              <a:rPr lang="en-GB" dirty="0" err="1">
                <a:latin typeface="Liberation Sans"/>
              </a:rPr>
              <a:t>Reactable</a:t>
            </a:r>
            <a:r>
              <a:rPr lang="en-GB" dirty="0">
                <a:latin typeface="Liberation Sans"/>
              </a:rPr>
              <a:t> experience</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32</a:t>
            </a:fld>
            <a:endParaRPr lang="en-GB" dirty="0">
              <a:solidFill>
                <a:schemeClr val="accent6">
                  <a:lumMod val="75000"/>
                </a:schemeClr>
              </a:solidFill>
              <a:latin typeface="Liberation Sans"/>
            </a:endParaRPr>
          </a:p>
        </p:txBody>
      </p:sp>
      <p:pic>
        <p:nvPicPr>
          <p:cNvPr id="870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1412776"/>
            <a:ext cx="8241016" cy="4680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5987935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7" name="Title 1"/>
          <p:cNvSpPr>
            <a:spLocks noGrp="1"/>
          </p:cNvSpPr>
          <p:nvPr>
            <p:ph type="title" idx="4294967295"/>
          </p:nvPr>
        </p:nvSpPr>
        <p:spPr/>
        <p:txBody>
          <a:bodyPr/>
          <a:lstStyle/>
          <a:p>
            <a:pPr eaLnBrk="1" hangingPunct="1"/>
            <a:r>
              <a:rPr lang="en-GB" dirty="0">
                <a:latin typeface="Liberation Sans"/>
              </a:rPr>
              <a:t>The Reflect Table</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33</a:t>
            </a:fld>
            <a:endParaRPr lang="en-GB" dirty="0">
              <a:solidFill>
                <a:schemeClr val="accent6">
                  <a:lumMod val="75000"/>
                </a:schemeClr>
              </a:solidFill>
              <a:latin typeface="Liberation Sans"/>
            </a:endParaRPr>
          </a:p>
        </p:txBody>
      </p:sp>
      <p:pic>
        <p:nvPicPr>
          <p:cNvPr id="82964" name="Picture 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9632" y="1484784"/>
            <a:ext cx="6696744" cy="47744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4578617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3"/>
          <p:cNvSpPr>
            <a:spLocks noGrp="1"/>
          </p:cNvSpPr>
          <p:nvPr>
            <p:ph type="title"/>
          </p:nvPr>
        </p:nvSpPr>
        <p:spPr/>
        <p:txBody>
          <a:bodyPr/>
          <a:lstStyle/>
          <a:p>
            <a:pPr eaLnBrk="1" hangingPunct="1"/>
            <a:r>
              <a:rPr lang="en-GB">
                <a:latin typeface="Liberation Sans"/>
              </a:rPr>
              <a:t>The Dynamo system</a:t>
            </a:r>
          </a:p>
        </p:txBody>
      </p:sp>
      <p:pic>
        <p:nvPicPr>
          <p:cNvPr id="60421" name="Picture 4" descr="fig_04_13.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981200"/>
            <a:ext cx="6400800" cy="404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Footer Placeholder 3"/>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5" name="Slide Number Placeholder 4"/>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34</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45865056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4" name="Rectangle 2"/>
          <p:cNvSpPr>
            <a:spLocks noGrp="1" noChangeArrowheads="1"/>
          </p:cNvSpPr>
          <p:nvPr>
            <p:ph type="title" idx="4294967295"/>
          </p:nvPr>
        </p:nvSpPr>
        <p:spPr/>
        <p:txBody>
          <a:bodyPr/>
          <a:lstStyle/>
          <a:p>
            <a:pPr eaLnBrk="1" hangingPunct="1"/>
            <a:r>
              <a:rPr lang="en-GB" dirty="0">
                <a:latin typeface="Liberation Sans"/>
              </a:rPr>
              <a:t>Notification systems</a:t>
            </a:r>
          </a:p>
        </p:txBody>
      </p:sp>
      <p:sp>
        <p:nvSpPr>
          <p:cNvPr id="61445" name="Rectangle 3"/>
          <p:cNvSpPr>
            <a:spLocks noGrp="1" noChangeArrowheads="1"/>
          </p:cNvSpPr>
          <p:nvPr>
            <p:ph type="body" idx="4294967295"/>
          </p:nvPr>
        </p:nvSpPr>
        <p:spPr/>
        <p:txBody>
          <a:bodyPr/>
          <a:lstStyle/>
          <a:p>
            <a:pPr eaLnBrk="1" hangingPunct="1"/>
            <a:r>
              <a:rPr lang="en-GB" dirty="0">
                <a:solidFill>
                  <a:srgbClr val="7030A0"/>
                </a:solidFill>
                <a:latin typeface="Liberation Sans"/>
              </a:rPr>
              <a:t>Users notify others as opposed to being constantly </a:t>
            </a:r>
            <a:r>
              <a:rPr lang="en-GB" dirty="0" smtClean="0">
                <a:solidFill>
                  <a:srgbClr val="7030A0"/>
                </a:solidFill>
                <a:latin typeface="Liberation Sans"/>
              </a:rPr>
              <a:t>monitored</a:t>
            </a:r>
          </a:p>
          <a:p>
            <a:pPr marL="0" indent="0" eaLnBrk="1" hangingPunct="1">
              <a:buNone/>
            </a:pPr>
            <a:endParaRPr lang="en-GB" sz="1400" dirty="0">
              <a:solidFill>
                <a:srgbClr val="7030A0"/>
              </a:solidFill>
              <a:latin typeface="Liberation Sans"/>
            </a:endParaRPr>
          </a:p>
          <a:p>
            <a:pPr eaLnBrk="1" hangingPunct="1"/>
            <a:r>
              <a:rPr lang="en-GB" dirty="0">
                <a:solidFill>
                  <a:srgbClr val="7030A0"/>
                </a:solidFill>
                <a:latin typeface="Liberation Sans"/>
              </a:rPr>
              <a:t>Provide information about shared objects and progress of collaborative tasks</a:t>
            </a:r>
          </a:p>
          <a:p>
            <a:pPr eaLnBrk="1" hangingPunct="1"/>
            <a:endParaRPr lang="en-GB" sz="1400" dirty="0">
              <a:latin typeface="Liberation Sans"/>
            </a:endParaRPr>
          </a:p>
          <a:p>
            <a:pPr lvl="1" eaLnBrk="1" hangingPunct="1"/>
            <a:r>
              <a:rPr lang="en-GB" dirty="0">
                <a:solidFill>
                  <a:schemeClr val="accent1"/>
                </a:solidFill>
                <a:latin typeface="Liberation Sans"/>
                <a:ea typeface="ＭＳ Ｐゴシック" charset="0"/>
              </a:rPr>
              <a:t>example: Babble</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35</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36359549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8" name="Rectangle 2"/>
          <p:cNvSpPr>
            <a:spLocks noGrp="1" noChangeArrowheads="1"/>
          </p:cNvSpPr>
          <p:nvPr>
            <p:ph type="title" idx="4294967295"/>
          </p:nvPr>
        </p:nvSpPr>
        <p:spPr>
          <a:xfrm>
            <a:off x="639567" y="728700"/>
            <a:ext cx="7819544" cy="648072"/>
          </a:xfrm>
        </p:spPr>
        <p:txBody>
          <a:bodyPr>
            <a:normAutofit fontScale="90000"/>
          </a:bodyPr>
          <a:lstStyle/>
          <a:p>
            <a:r>
              <a:rPr lang="en-GB" sz="3200" dirty="0" err="1" smtClean="0">
                <a:latin typeface="Liberation Sans"/>
              </a:rPr>
              <a:t>Sococo</a:t>
            </a:r>
            <a:r>
              <a:rPr lang="en-GB" sz="3200" dirty="0">
                <a:latin typeface="Liberation Sans"/>
              </a:rPr>
              <a:t> </a:t>
            </a:r>
            <a:r>
              <a:rPr lang="en-GB" sz="3200" dirty="0" smtClean="0">
                <a:latin typeface="Liberation Sans"/>
              </a:rPr>
              <a:t>– shows </a:t>
            </a:r>
            <a:r>
              <a:rPr lang="en-GB" sz="3200" dirty="0">
                <a:latin typeface="Liberation Sans"/>
              </a:rPr>
              <a:t>who is where and who is meeting </a:t>
            </a:r>
            <a:r>
              <a:rPr lang="en-GB" sz="3200" dirty="0" smtClean="0">
                <a:latin typeface="Liberation Sans"/>
              </a:rPr>
              <a:t>with whom</a:t>
            </a:r>
            <a:r>
              <a:rPr lang="en-GB" sz="3200" dirty="0">
                <a:latin typeface="Liberation Sans"/>
              </a:rPr>
              <a:t/>
            </a:r>
            <a:br>
              <a:rPr lang="en-GB" sz="3200" dirty="0">
                <a:latin typeface="Liberation Sans"/>
              </a:rPr>
            </a:br>
            <a:r>
              <a:rPr lang="en-GB" sz="3200" dirty="0">
                <a:latin typeface="Liberation Sans"/>
              </a:rPr>
              <a:t/>
            </a:r>
            <a:br>
              <a:rPr lang="en-GB" sz="3200" dirty="0">
                <a:latin typeface="Liberation Sans"/>
              </a:rPr>
            </a:br>
            <a:endParaRPr lang="en-GB" sz="3200" dirty="0">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36</a:t>
            </a:fld>
            <a:endParaRPr lang="en-GB" dirty="0">
              <a:solidFill>
                <a:schemeClr val="accent6">
                  <a:lumMod val="75000"/>
                </a:schemeClr>
              </a:solidFill>
              <a:latin typeface="Liberation Sans"/>
            </a:endParaRPr>
          </a:p>
        </p:txBody>
      </p:sp>
      <p:pic>
        <p:nvPicPr>
          <p:cNvPr id="880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739" y="1052736"/>
            <a:ext cx="7315200" cy="5391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6502915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2" name="Title 1"/>
          <p:cNvSpPr>
            <a:spLocks noGrp="1"/>
          </p:cNvSpPr>
          <p:nvPr>
            <p:ph type="title" idx="4294967295"/>
          </p:nvPr>
        </p:nvSpPr>
        <p:spPr/>
        <p:txBody>
          <a:bodyPr/>
          <a:lstStyle/>
          <a:p>
            <a:pPr eaLnBrk="1" hangingPunct="1"/>
            <a:r>
              <a:rPr lang="en-GB" dirty="0">
                <a:latin typeface="Liberation Sans"/>
              </a:rPr>
              <a:t>What next?</a:t>
            </a:r>
          </a:p>
        </p:txBody>
      </p:sp>
      <p:sp>
        <p:nvSpPr>
          <p:cNvPr id="63493" name="Content Placeholder 2"/>
          <p:cNvSpPr>
            <a:spLocks noGrp="1"/>
          </p:cNvSpPr>
          <p:nvPr>
            <p:ph idx="4294967295"/>
          </p:nvPr>
        </p:nvSpPr>
        <p:spPr/>
        <p:txBody>
          <a:bodyPr>
            <a:normAutofit/>
          </a:bodyPr>
          <a:lstStyle/>
          <a:p>
            <a:pPr eaLnBrk="1" hangingPunct="1"/>
            <a:r>
              <a:rPr lang="en-GB" dirty="0">
                <a:solidFill>
                  <a:srgbClr val="7030A0"/>
                </a:solidFill>
                <a:latin typeface="Liberation Sans"/>
              </a:rPr>
              <a:t>Besides perpetual sharing and broadcasting of information, knowledge, and personal content</a:t>
            </a:r>
            <a:r>
              <a:rPr lang="en-GB" dirty="0" smtClean="0">
                <a:solidFill>
                  <a:srgbClr val="7030A0"/>
                </a:solidFill>
                <a:latin typeface="Liberation Sans"/>
              </a:rPr>
              <a:t>?</a:t>
            </a:r>
          </a:p>
          <a:p>
            <a:pPr eaLnBrk="1" hangingPunct="1"/>
            <a:endParaRPr lang="en-GB" sz="1200" dirty="0">
              <a:solidFill>
                <a:srgbClr val="7030A0"/>
              </a:solidFill>
              <a:latin typeface="Liberation Sans"/>
            </a:endParaRPr>
          </a:p>
          <a:p>
            <a:pPr eaLnBrk="1" hangingPunct="1"/>
            <a:r>
              <a:rPr lang="en-GB" dirty="0" err="1">
                <a:solidFill>
                  <a:srgbClr val="7030A0"/>
                </a:solidFill>
                <a:latin typeface="Liberation Sans"/>
              </a:rPr>
              <a:t>Lifelogging</a:t>
            </a:r>
            <a:r>
              <a:rPr lang="en-GB" dirty="0">
                <a:solidFill>
                  <a:srgbClr val="7030A0"/>
                </a:solidFill>
                <a:latin typeface="Liberation Sans"/>
              </a:rPr>
              <a:t>  </a:t>
            </a:r>
            <a:endParaRPr lang="en-GB" dirty="0" smtClean="0">
              <a:solidFill>
                <a:srgbClr val="7030A0"/>
              </a:solidFill>
              <a:latin typeface="Liberation Sans"/>
            </a:endParaRPr>
          </a:p>
          <a:p>
            <a:pPr eaLnBrk="1" hangingPunct="1"/>
            <a:endParaRPr lang="en-GB" sz="600" dirty="0">
              <a:solidFill>
                <a:srgbClr val="7030A0"/>
              </a:solidFill>
              <a:latin typeface="Liberation Sans"/>
            </a:endParaRPr>
          </a:p>
          <a:p>
            <a:pPr lvl="1" eaLnBrk="1" hangingPunct="1"/>
            <a:r>
              <a:rPr lang="en-GB" dirty="0">
                <a:solidFill>
                  <a:schemeClr val="accent1"/>
                </a:solidFill>
                <a:latin typeface="Liberation Sans"/>
                <a:ea typeface="ＭＳ Ｐゴシック" charset="0"/>
              </a:rPr>
              <a:t>recording everything in one</a:t>
            </a:r>
            <a:r>
              <a:rPr lang="ja-JP" altLang="en-GB" dirty="0">
                <a:solidFill>
                  <a:schemeClr val="accent1"/>
                </a:solidFill>
                <a:latin typeface="Liberation Sans"/>
                <a:ea typeface="ＭＳ Ｐゴシック" charset="0"/>
              </a:rPr>
              <a:t>’</a:t>
            </a:r>
            <a:r>
              <a:rPr lang="en-GB" dirty="0">
                <a:solidFill>
                  <a:schemeClr val="accent1"/>
                </a:solidFill>
                <a:latin typeface="Liberation Sans"/>
                <a:ea typeface="ＭＳ Ｐゴシック" charset="0"/>
              </a:rPr>
              <a:t>s life and </a:t>
            </a:r>
            <a:r>
              <a:rPr lang="en-GB" dirty="0" smtClean="0">
                <a:solidFill>
                  <a:schemeClr val="accent1"/>
                </a:solidFill>
                <a:latin typeface="Liberation Sans"/>
                <a:ea typeface="ＭＳ Ｐゴシック" charset="0"/>
              </a:rPr>
              <a:t>sharing</a:t>
            </a:r>
          </a:p>
          <a:p>
            <a:pPr lvl="1" eaLnBrk="1" hangingPunct="1"/>
            <a:endParaRPr lang="en-GB" sz="1200" dirty="0">
              <a:solidFill>
                <a:schemeClr val="accent1"/>
              </a:solidFill>
              <a:latin typeface="Liberation Sans"/>
              <a:ea typeface="ＭＳ Ｐゴシック" charset="0"/>
            </a:endParaRPr>
          </a:p>
          <a:p>
            <a:pPr eaLnBrk="1" hangingPunct="1"/>
            <a:r>
              <a:rPr lang="en-GB" dirty="0">
                <a:solidFill>
                  <a:srgbClr val="7030A0"/>
                </a:solidFill>
                <a:latin typeface="Liberation Sans"/>
              </a:rPr>
              <a:t>Micro-chatting </a:t>
            </a:r>
            <a:endParaRPr lang="en-GB" dirty="0" smtClean="0">
              <a:solidFill>
                <a:srgbClr val="7030A0"/>
              </a:solidFill>
              <a:latin typeface="Liberation Sans"/>
            </a:endParaRPr>
          </a:p>
          <a:p>
            <a:pPr eaLnBrk="1" hangingPunct="1"/>
            <a:endParaRPr lang="en-GB" sz="800" dirty="0">
              <a:solidFill>
                <a:srgbClr val="7030A0"/>
              </a:solidFill>
              <a:latin typeface="Liberation Sans"/>
            </a:endParaRPr>
          </a:p>
          <a:p>
            <a:pPr lvl="1" eaLnBrk="1" hangingPunct="1"/>
            <a:r>
              <a:rPr lang="en-GB" dirty="0">
                <a:solidFill>
                  <a:schemeClr val="accent1"/>
                </a:solidFill>
                <a:latin typeface="Liberation Sans"/>
                <a:ea typeface="ＭＳ Ｐゴシック" charset="0"/>
              </a:rPr>
              <a:t>beyond </a:t>
            </a:r>
            <a:r>
              <a:rPr lang="en-GB" dirty="0" smtClean="0">
                <a:solidFill>
                  <a:schemeClr val="accent1"/>
                </a:solidFill>
                <a:latin typeface="Liberation Sans"/>
                <a:ea typeface="ＭＳ Ｐゴシック" charset="0"/>
              </a:rPr>
              <a:t>twitter and </a:t>
            </a:r>
            <a:r>
              <a:rPr lang="en-GB" dirty="0" err="1" smtClean="0">
                <a:solidFill>
                  <a:schemeClr val="accent1"/>
                </a:solidFill>
                <a:latin typeface="Liberation Sans"/>
                <a:ea typeface="ＭＳ Ｐゴシック" charset="0"/>
              </a:rPr>
              <a:t>snapchat</a:t>
            </a:r>
            <a:r>
              <a:rPr lang="en-GB" dirty="0" smtClean="0">
                <a:solidFill>
                  <a:schemeClr val="accent1"/>
                </a:solidFill>
                <a:latin typeface="Liberation Sans"/>
                <a:ea typeface="ＭＳ Ｐゴシック" charset="0"/>
              </a:rPr>
              <a:t>?</a:t>
            </a:r>
            <a:endParaRPr lang="en-GB" dirty="0">
              <a:solidFill>
                <a:schemeClr val="accent1"/>
              </a:solidFill>
              <a:latin typeface="Liberation Sans"/>
              <a:ea typeface="ＭＳ Ｐゴシック" charset="0"/>
            </a:endParaRPr>
          </a:p>
          <a:p>
            <a:pPr eaLnBrk="1" hangingPunct="1"/>
            <a:endParaRPr lang="en-GB" dirty="0">
              <a:latin typeface="Liberation Sans"/>
            </a:endParaRPr>
          </a:p>
          <a:p>
            <a:pPr eaLnBrk="1" hangingPunct="1"/>
            <a:endParaRPr lang="en-GB" dirty="0">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37</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419085192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4" name="Rectangle 2"/>
          <p:cNvSpPr>
            <a:spLocks noGrp="1" noChangeArrowheads="1"/>
          </p:cNvSpPr>
          <p:nvPr>
            <p:ph type="title" idx="4294967295"/>
          </p:nvPr>
        </p:nvSpPr>
        <p:spPr/>
        <p:txBody>
          <a:bodyPr/>
          <a:lstStyle/>
          <a:p>
            <a:pPr eaLnBrk="1" hangingPunct="1"/>
            <a:r>
              <a:rPr lang="en-GB" dirty="0">
                <a:latin typeface="Liberation Sans"/>
              </a:rPr>
              <a:t>Summary</a:t>
            </a:r>
          </a:p>
        </p:txBody>
      </p:sp>
      <p:sp>
        <p:nvSpPr>
          <p:cNvPr id="66565" name="Rectangle 3"/>
          <p:cNvSpPr>
            <a:spLocks noGrp="1" noChangeArrowheads="1"/>
          </p:cNvSpPr>
          <p:nvPr>
            <p:ph type="body" idx="4294967295"/>
          </p:nvPr>
        </p:nvSpPr>
        <p:spPr>
          <a:xfrm>
            <a:off x="685800" y="1412776"/>
            <a:ext cx="7772400" cy="4752528"/>
          </a:xfrm>
        </p:spPr>
        <p:txBody>
          <a:bodyPr>
            <a:normAutofit fontScale="92500" lnSpcReduction="10000"/>
          </a:bodyPr>
          <a:lstStyle/>
          <a:p>
            <a:pPr eaLnBrk="1" hangingPunct="1">
              <a:lnSpc>
                <a:spcPct val="90000"/>
              </a:lnSpc>
            </a:pPr>
            <a:endParaRPr lang="en-GB" sz="2800" dirty="0">
              <a:solidFill>
                <a:srgbClr val="7030A0"/>
              </a:solidFill>
              <a:latin typeface="Liberation Sans"/>
            </a:endParaRPr>
          </a:p>
          <a:p>
            <a:pPr eaLnBrk="1" hangingPunct="1">
              <a:lnSpc>
                <a:spcPct val="90000"/>
              </a:lnSpc>
            </a:pPr>
            <a:r>
              <a:rPr lang="en-GB" sz="3000" dirty="0">
                <a:solidFill>
                  <a:srgbClr val="7030A0"/>
                </a:solidFill>
                <a:latin typeface="Liberation Sans"/>
              </a:rPr>
              <a:t>Social mechanisms, like turn-taking, conventions, etc., enable us to collaborate and coordinate our activities</a:t>
            </a:r>
          </a:p>
          <a:p>
            <a:pPr eaLnBrk="1" hangingPunct="1">
              <a:lnSpc>
                <a:spcPct val="90000"/>
              </a:lnSpc>
            </a:pPr>
            <a:endParaRPr lang="en-GB" sz="3000" dirty="0">
              <a:solidFill>
                <a:srgbClr val="7030A0"/>
              </a:solidFill>
              <a:latin typeface="Liberation Sans"/>
            </a:endParaRPr>
          </a:p>
          <a:p>
            <a:pPr eaLnBrk="1" hangingPunct="1">
              <a:lnSpc>
                <a:spcPct val="90000"/>
              </a:lnSpc>
            </a:pPr>
            <a:r>
              <a:rPr lang="en-GB" sz="3000" dirty="0">
                <a:solidFill>
                  <a:srgbClr val="7030A0"/>
                </a:solidFill>
                <a:latin typeface="Liberation Sans"/>
              </a:rPr>
              <a:t>Keeping aware of what others are doing and letting others know what you are doing are important aspects of collaborative working and socialising</a:t>
            </a:r>
          </a:p>
          <a:p>
            <a:pPr eaLnBrk="1" hangingPunct="1">
              <a:lnSpc>
                <a:spcPct val="90000"/>
              </a:lnSpc>
            </a:pPr>
            <a:endParaRPr lang="en-GB" sz="3000" dirty="0">
              <a:solidFill>
                <a:srgbClr val="7030A0"/>
              </a:solidFill>
              <a:latin typeface="Liberation Sans"/>
            </a:endParaRPr>
          </a:p>
          <a:p>
            <a:pPr eaLnBrk="1" hangingPunct="1">
              <a:lnSpc>
                <a:spcPct val="90000"/>
              </a:lnSpc>
            </a:pPr>
            <a:r>
              <a:rPr lang="en-GB" sz="3000" dirty="0">
                <a:solidFill>
                  <a:srgbClr val="7030A0"/>
                </a:solidFill>
                <a:latin typeface="Liberation Sans"/>
              </a:rPr>
              <a:t>Many technologies systems have been built to support telepresence and co-presence</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38</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9633355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Title 1"/>
          <p:cNvSpPr>
            <a:spLocks noGrp="1"/>
          </p:cNvSpPr>
          <p:nvPr>
            <p:ph type="title" idx="4294967295"/>
          </p:nvPr>
        </p:nvSpPr>
        <p:spPr/>
        <p:txBody>
          <a:bodyPr/>
          <a:lstStyle/>
          <a:p>
            <a:pPr eaLnBrk="1" hangingPunct="1"/>
            <a:r>
              <a:rPr lang="en-GB">
                <a:latin typeface="Liberation Sans"/>
              </a:rPr>
              <a:t>Being social</a:t>
            </a:r>
          </a:p>
        </p:txBody>
      </p:sp>
      <p:sp>
        <p:nvSpPr>
          <p:cNvPr id="17413" name="Content Placeholder 2"/>
          <p:cNvSpPr>
            <a:spLocks noGrp="1"/>
          </p:cNvSpPr>
          <p:nvPr>
            <p:ph idx="4294967295"/>
          </p:nvPr>
        </p:nvSpPr>
        <p:spPr/>
        <p:txBody>
          <a:bodyPr/>
          <a:lstStyle/>
          <a:p>
            <a:pPr eaLnBrk="1" hangingPunct="1"/>
            <a:r>
              <a:rPr lang="en-GB" sz="2800" dirty="0">
                <a:solidFill>
                  <a:srgbClr val="7030A0"/>
                </a:solidFill>
                <a:latin typeface="Liberation Sans"/>
              </a:rPr>
              <a:t>Are F2F conversations being superseded by our social media interactions?</a:t>
            </a:r>
          </a:p>
          <a:p>
            <a:pPr eaLnBrk="1" hangingPunct="1"/>
            <a:r>
              <a:rPr lang="en-GB" sz="2800" dirty="0">
                <a:solidFill>
                  <a:srgbClr val="7030A0"/>
                </a:solidFill>
                <a:latin typeface="Liberation Sans"/>
              </a:rPr>
              <a:t>How many friends do you have on Facebook, </a:t>
            </a:r>
            <a:r>
              <a:rPr lang="en-GB" sz="2800" dirty="0" err="1">
                <a:solidFill>
                  <a:srgbClr val="7030A0"/>
                </a:solidFill>
                <a:latin typeface="Liberation Sans"/>
              </a:rPr>
              <a:t>LinkedIn</a:t>
            </a:r>
            <a:r>
              <a:rPr lang="en-GB" sz="2800" dirty="0" err="1" smtClean="0">
                <a:solidFill>
                  <a:srgbClr val="7030A0"/>
                </a:solidFill>
                <a:latin typeface="Liberation Sans"/>
              </a:rPr>
              <a:t>,etc</a:t>
            </a:r>
            <a:r>
              <a:rPr lang="en-GB" sz="2800" dirty="0" smtClean="0">
                <a:solidFill>
                  <a:srgbClr val="7030A0"/>
                </a:solidFill>
                <a:latin typeface="Liberation Sans"/>
              </a:rPr>
              <a:t> </a:t>
            </a:r>
            <a:r>
              <a:rPr lang="en-GB" sz="2800" dirty="0" err="1">
                <a:solidFill>
                  <a:srgbClr val="7030A0"/>
                </a:solidFill>
                <a:latin typeface="Liberation Sans"/>
              </a:rPr>
              <a:t>vs</a:t>
            </a:r>
            <a:r>
              <a:rPr lang="en-GB" sz="2800" dirty="0">
                <a:solidFill>
                  <a:srgbClr val="7030A0"/>
                </a:solidFill>
                <a:latin typeface="Liberation Sans"/>
              </a:rPr>
              <a:t> real life?</a:t>
            </a:r>
          </a:p>
          <a:p>
            <a:pPr eaLnBrk="1" hangingPunct="1"/>
            <a:r>
              <a:rPr lang="en-GB" sz="2800" dirty="0">
                <a:solidFill>
                  <a:srgbClr val="7030A0"/>
                </a:solidFill>
                <a:latin typeface="Liberation Sans"/>
              </a:rPr>
              <a:t>How much overlap?</a:t>
            </a:r>
          </a:p>
          <a:p>
            <a:pPr eaLnBrk="1" hangingPunct="1"/>
            <a:r>
              <a:rPr lang="en-GB" sz="2800" dirty="0">
                <a:solidFill>
                  <a:srgbClr val="7030A0"/>
                </a:solidFill>
                <a:latin typeface="Liberation Sans"/>
              </a:rPr>
              <a:t>How are the ways we live and interact with one another changing? </a:t>
            </a:r>
          </a:p>
          <a:p>
            <a:pPr eaLnBrk="1" hangingPunct="1"/>
            <a:r>
              <a:rPr lang="en-GB" sz="2800" dirty="0">
                <a:solidFill>
                  <a:srgbClr val="7030A0"/>
                </a:solidFill>
                <a:latin typeface="Liberation Sans"/>
              </a:rPr>
              <a:t>Are the established rules and etiquette still applicable to online and offline?</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4</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5468792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p:cNvSpPr>
            <a:spLocks noGrp="1" noChangeArrowheads="1"/>
          </p:cNvSpPr>
          <p:nvPr>
            <p:ph type="title" idx="4294967295"/>
          </p:nvPr>
        </p:nvSpPr>
        <p:spPr/>
        <p:txBody>
          <a:bodyPr/>
          <a:lstStyle/>
          <a:p>
            <a:pPr eaLnBrk="1" hangingPunct="1"/>
            <a:r>
              <a:rPr lang="en-GB">
                <a:latin typeface="Liberation Sans"/>
              </a:rPr>
              <a:t>Conversational rules</a:t>
            </a:r>
          </a:p>
        </p:txBody>
      </p:sp>
      <p:sp>
        <p:nvSpPr>
          <p:cNvPr id="19461" name="Rectangle 3"/>
          <p:cNvSpPr>
            <a:spLocks noGrp="1" noChangeArrowheads="1"/>
          </p:cNvSpPr>
          <p:nvPr>
            <p:ph type="body" idx="4294967295"/>
          </p:nvPr>
        </p:nvSpPr>
        <p:spPr/>
        <p:txBody>
          <a:bodyPr/>
          <a:lstStyle/>
          <a:p>
            <a:pPr eaLnBrk="1" hangingPunct="1">
              <a:lnSpc>
                <a:spcPct val="90000"/>
              </a:lnSpc>
            </a:pPr>
            <a:r>
              <a:rPr lang="en-GB" sz="2800" dirty="0">
                <a:solidFill>
                  <a:srgbClr val="7030A0"/>
                </a:solidFill>
                <a:latin typeface="Liberation Sans"/>
              </a:rPr>
              <a:t>Sacks et al. (1978) work on conversation analysis describe three basic rules:</a:t>
            </a:r>
          </a:p>
          <a:p>
            <a:pPr eaLnBrk="1" hangingPunct="1">
              <a:lnSpc>
                <a:spcPct val="90000"/>
              </a:lnSpc>
            </a:pPr>
            <a:endParaRPr lang="en-GB" sz="2800" dirty="0">
              <a:latin typeface="Liberation Sans"/>
            </a:endParaRPr>
          </a:p>
          <a:p>
            <a:pPr lvl="1" eaLnBrk="1" hangingPunct="1">
              <a:lnSpc>
                <a:spcPct val="90000"/>
              </a:lnSpc>
              <a:buFontTx/>
              <a:buNone/>
            </a:pPr>
            <a:r>
              <a:rPr lang="en-GB" sz="2400" dirty="0">
                <a:latin typeface="Liberation Sans"/>
                <a:ea typeface="ＭＳ Ｐゴシック" charset="0"/>
              </a:rPr>
              <a:t>Rule 1:</a:t>
            </a:r>
            <a:r>
              <a:rPr lang="en-GB" sz="2400" dirty="0">
                <a:solidFill>
                  <a:schemeClr val="accent1"/>
                </a:solidFill>
                <a:latin typeface="Liberation Sans"/>
                <a:ea typeface="ＭＳ Ｐゴシック" charset="0"/>
              </a:rPr>
              <a:t> the current speaker chooses the next speaker by asking an opinion, question, or </a:t>
            </a:r>
            <a:r>
              <a:rPr lang="en-GB" sz="2400" dirty="0" smtClean="0">
                <a:solidFill>
                  <a:schemeClr val="accent1"/>
                </a:solidFill>
                <a:latin typeface="Liberation Sans"/>
                <a:ea typeface="ＭＳ Ｐゴシック" charset="0"/>
              </a:rPr>
              <a:t>request</a:t>
            </a:r>
          </a:p>
          <a:p>
            <a:pPr lvl="1" eaLnBrk="1" hangingPunct="1">
              <a:lnSpc>
                <a:spcPct val="90000"/>
              </a:lnSpc>
              <a:buFontTx/>
              <a:buNone/>
            </a:pPr>
            <a:endParaRPr lang="en-GB" sz="2400" dirty="0">
              <a:solidFill>
                <a:schemeClr val="accent1"/>
              </a:solidFill>
              <a:latin typeface="Liberation Sans"/>
              <a:ea typeface="ＭＳ Ｐゴシック" charset="0"/>
            </a:endParaRPr>
          </a:p>
          <a:p>
            <a:pPr lvl="1" eaLnBrk="1" hangingPunct="1">
              <a:lnSpc>
                <a:spcPct val="90000"/>
              </a:lnSpc>
              <a:buFontTx/>
              <a:buNone/>
            </a:pPr>
            <a:r>
              <a:rPr lang="en-GB" sz="2400" dirty="0">
                <a:latin typeface="Liberation Sans"/>
                <a:ea typeface="ＭＳ Ｐゴシック" charset="0"/>
              </a:rPr>
              <a:t>Rule 2:</a:t>
            </a:r>
            <a:r>
              <a:rPr lang="en-GB" sz="2400" dirty="0">
                <a:solidFill>
                  <a:schemeClr val="accent1"/>
                </a:solidFill>
                <a:latin typeface="Liberation Sans"/>
                <a:ea typeface="ＭＳ Ｐゴシック" charset="0"/>
              </a:rPr>
              <a:t> another person decides to start </a:t>
            </a:r>
            <a:r>
              <a:rPr lang="en-GB" sz="2400" dirty="0" smtClean="0">
                <a:solidFill>
                  <a:schemeClr val="accent1"/>
                </a:solidFill>
                <a:latin typeface="Liberation Sans"/>
                <a:ea typeface="ＭＳ Ｐゴシック" charset="0"/>
              </a:rPr>
              <a:t>speaking</a:t>
            </a:r>
          </a:p>
          <a:p>
            <a:pPr lvl="1" eaLnBrk="1" hangingPunct="1">
              <a:lnSpc>
                <a:spcPct val="90000"/>
              </a:lnSpc>
              <a:buFontTx/>
              <a:buNone/>
            </a:pPr>
            <a:endParaRPr lang="en-GB" sz="2400" dirty="0">
              <a:solidFill>
                <a:schemeClr val="accent1"/>
              </a:solidFill>
              <a:latin typeface="Liberation Sans"/>
              <a:ea typeface="ＭＳ Ｐゴシック" charset="0"/>
            </a:endParaRPr>
          </a:p>
          <a:p>
            <a:pPr lvl="1" eaLnBrk="1" hangingPunct="1">
              <a:lnSpc>
                <a:spcPct val="90000"/>
              </a:lnSpc>
              <a:buFontTx/>
              <a:buNone/>
            </a:pPr>
            <a:r>
              <a:rPr lang="en-GB" sz="2400" dirty="0">
                <a:latin typeface="Liberation Sans"/>
                <a:ea typeface="ＭＳ Ｐゴシック" charset="0"/>
              </a:rPr>
              <a:t>Rule 3:</a:t>
            </a:r>
            <a:r>
              <a:rPr lang="en-GB" sz="2400" dirty="0">
                <a:solidFill>
                  <a:schemeClr val="accent1"/>
                </a:solidFill>
                <a:latin typeface="Liberation Sans"/>
                <a:ea typeface="ＭＳ Ｐゴシック" charset="0"/>
              </a:rPr>
              <a:t> the current speaker continues talking</a:t>
            </a:r>
          </a:p>
          <a:p>
            <a:pPr eaLnBrk="1" hangingPunct="1">
              <a:lnSpc>
                <a:spcPct val="90000"/>
              </a:lnSpc>
            </a:pPr>
            <a:endParaRPr lang="en-GB" sz="2800" dirty="0">
              <a:latin typeface="Liberation Sans"/>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5</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3028011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Rectangle 2"/>
          <p:cNvSpPr>
            <a:spLocks noGrp="1" noChangeArrowheads="1"/>
          </p:cNvSpPr>
          <p:nvPr>
            <p:ph type="title" idx="4294967295"/>
          </p:nvPr>
        </p:nvSpPr>
        <p:spPr/>
        <p:txBody>
          <a:bodyPr/>
          <a:lstStyle/>
          <a:p>
            <a:pPr eaLnBrk="1" hangingPunct="1"/>
            <a:r>
              <a:rPr lang="en-GB">
                <a:latin typeface="Liberation Sans"/>
              </a:rPr>
              <a:t>Conversational rules</a:t>
            </a:r>
          </a:p>
        </p:txBody>
      </p:sp>
      <p:sp>
        <p:nvSpPr>
          <p:cNvPr id="20485" name="Rectangle 3"/>
          <p:cNvSpPr>
            <a:spLocks noGrp="1" noChangeArrowheads="1"/>
          </p:cNvSpPr>
          <p:nvPr>
            <p:ph type="body" idx="4294967295"/>
          </p:nvPr>
        </p:nvSpPr>
        <p:spPr>
          <a:xfrm>
            <a:off x="685800" y="1676400"/>
            <a:ext cx="7772400" cy="4114800"/>
          </a:xfrm>
        </p:spPr>
        <p:txBody>
          <a:bodyPr>
            <a:normAutofit fontScale="92500" lnSpcReduction="20000"/>
          </a:bodyPr>
          <a:lstStyle/>
          <a:p>
            <a:pPr eaLnBrk="1" hangingPunct="1">
              <a:lnSpc>
                <a:spcPct val="90000"/>
              </a:lnSpc>
            </a:pPr>
            <a:r>
              <a:rPr lang="en-GB" sz="2800" dirty="0">
                <a:solidFill>
                  <a:srgbClr val="7030A0"/>
                </a:solidFill>
                <a:latin typeface="Liberation Sans"/>
              </a:rPr>
              <a:t>Turn-taking used to coordinate </a:t>
            </a:r>
            <a:r>
              <a:rPr lang="en-GB" sz="2800" dirty="0" smtClean="0">
                <a:solidFill>
                  <a:srgbClr val="7030A0"/>
                </a:solidFill>
                <a:latin typeface="Liberation Sans"/>
              </a:rPr>
              <a:t>conversation</a:t>
            </a:r>
          </a:p>
          <a:p>
            <a:pPr eaLnBrk="1" hangingPunct="1">
              <a:lnSpc>
                <a:spcPct val="90000"/>
              </a:lnSpc>
            </a:pPr>
            <a:endParaRPr lang="en-GB" sz="600" dirty="0">
              <a:solidFill>
                <a:srgbClr val="7030A0"/>
              </a:solidFill>
              <a:latin typeface="Liberation Sans"/>
            </a:endParaRPr>
          </a:p>
          <a:p>
            <a:pPr lvl="1" eaLnBrk="1" hangingPunct="1">
              <a:lnSpc>
                <a:spcPct val="90000"/>
              </a:lnSpc>
            </a:pPr>
            <a:r>
              <a:rPr lang="en-GB" sz="2200" dirty="0">
                <a:solidFill>
                  <a:schemeClr val="accent1"/>
                </a:solidFill>
                <a:latin typeface="Liberation Sans"/>
                <a:ea typeface="ＭＳ Ｐゴシック" charset="0"/>
              </a:rPr>
              <a:t>A: Shall we meet at 8?</a:t>
            </a:r>
          </a:p>
          <a:p>
            <a:pPr lvl="1" eaLnBrk="1" hangingPunct="1">
              <a:lnSpc>
                <a:spcPct val="90000"/>
              </a:lnSpc>
            </a:pPr>
            <a:r>
              <a:rPr lang="en-GB" sz="2200" dirty="0">
                <a:solidFill>
                  <a:schemeClr val="accent1"/>
                </a:solidFill>
                <a:latin typeface="Liberation Sans"/>
                <a:ea typeface="ＭＳ Ｐゴシック" charset="0"/>
              </a:rPr>
              <a:t>B: Um, can we meet a bit later</a:t>
            </a:r>
            <a:r>
              <a:rPr lang="en-GB" sz="2200" dirty="0" smtClean="0">
                <a:solidFill>
                  <a:schemeClr val="accent1"/>
                </a:solidFill>
                <a:latin typeface="Liberation Sans"/>
                <a:ea typeface="ＭＳ Ｐゴシック" charset="0"/>
              </a:rPr>
              <a:t>?</a:t>
            </a:r>
          </a:p>
          <a:p>
            <a:pPr lvl="1" eaLnBrk="1" hangingPunct="1">
              <a:lnSpc>
                <a:spcPct val="90000"/>
              </a:lnSpc>
            </a:pPr>
            <a:endParaRPr lang="en-GB" sz="2200" dirty="0">
              <a:solidFill>
                <a:schemeClr val="accent1"/>
              </a:solidFill>
              <a:latin typeface="Liberation Sans"/>
              <a:ea typeface="ＭＳ Ｐゴシック" charset="0"/>
            </a:endParaRPr>
          </a:p>
          <a:p>
            <a:pPr lvl="1" eaLnBrk="1" hangingPunct="1">
              <a:lnSpc>
                <a:spcPct val="90000"/>
              </a:lnSpc>
            </a:pPr>
            <a:r>
              <a:rPr lang="en-GB" sz="2200" dirty="0">
                <a:solidFill>
                  <a:schemeClr val="accent1"/>
                </a:solidFill>
                <a:latin typeface="Liberation Sans"/>
                <a:ea typeface="ＭＳ Ｐゴシック" charset="0"/>
              </a:rPr>
              <a:t>A: Shall we meet at 8?</a:t>
            </a:r>
          </a:p>
          <a:p>
            <a:pPr lvl="1" eaLnBrk="1" hangingPunct="1">
              <a:lnSpc>
                <a:spcPct val="90000"/>
              </a:lnSpc>
            </a:pPr>
            <a:r>
              <a:rPr lang="en-GB" sz="2200" dirty="0">
                <a:solidFill>
                  <a:schemeClr val="accent1"/>
                </a:solidFill>
                <a:latin typeface="Liberation Sans"/>
                <a:ea typeface="ＭＳ Ｐゴシック" charset="0"/>
              </a:rPr>
              <a:t>B: Wow, look at him</a:t>
            </a:r>
            <a:r>
              <a:rPr lang="en-GB" sz="2200" dirty="0" smtClean="0">
                <a:solidFill>
                  <a:schemeClr val="accent1"/>
                </a:solidFill>
                <a:latin typeface="Liberation Sans"/>
                <a:ea typeface="ＭＳ Ｐゴシック" charset="0"/>
              </a:rPr>
              <a:t>?</a:t>
            </a:r>
          </a:p>
          <a:p>
            <a:pPr lvl="1" eaLnBrk="1" hangingPunct="1">
              <a:lnSpc>
                <a:spcPct val="90000"/>
              </a:lnSpc>
            </a:pPr>
            <a:endParaRPr lang="en-GB" sz="2200" dirty="0">
              <a:solidFill>
                <a:schemeClr val="accent1"/>
              </a:solidFill>
              <a:latin typeface="Liberation Sans"/>
              <a:ea typeface="ＭＳ Ｐゴシック" charset="0"/>
            </a:endParaRPr>
          </a:p>
          <a:p>
            <a:pPr lvl="1" eaLnBrk="1" hangingPunct="1">
              <a:lnSpc>
                <a:spcPct val="90000"/>
              </a:lnSpc>
            </a:pPr>
            <a:r>
              <a:rPr lang="en-GB" sz="2200" dirty="0">
                <a:solidFill>
                  <a:schemeClr val="accent1"/>
                </a:solidFill>
                <a:latin typeface="Liberation Sans"/>
                <a:ea typeface="ＭＳ Ｐゴシック" charset="0"/>
              </a:rPr>
              <a:t>A: Yes what a funny hairdo!</a:t>
            </a:r>
          </a:p>
          <a:p>
            <a:pPr lvl="1" eaLnBrk="1" hangingPunct="1">
              <a:lnSpc>
                <a:spcPct val="90000"/>
              </a:lnSpc>
            </a:pPr>
            <a:r>
              <a:rPr lang="en-GB" sz="2200" dirty="0">
                <a:solidFill>
                  <a:schemeClr val="accent1"/>
                </a:solidFill>
                <a:latin typeface="Liberation Sans"/>
                <a:ea typeface="ＭＳ Ｐゴシック" charset="0"/>
              </a:rPr>
              <a:t>B: Um, can we meet a bit later</a:t>
            </a:r>
            <a:r>
              <a:rPr lang="en-GB" sz="2200" dirty="0" smtClean="0">
                <a:solidFill>
                  <a:schemeClr val="accent1"/>
                </a:solidFill>
                <a:latin typeface="Liberation Sans"/>
                <a:ea typeface="ＭＳ Ｐゴシック" charset="0"/>
              </a:rPr>
              <a:t>?</a:t>
            </a:r>
          </a:p>
          <a:p>
            <a:pPr lvl="1" eaLnBrk="1" hangingPunct="1">
              <a:lnSpc>
                <a:spcPct val="90000"/>
              </a:lnSpc>
            </a:pPr>
            <a:endParaRPr lang="en-GB" sz="2000" dirty="0">
              <a:solidFill>
                <a:schemeClr val="accent1"/>
              </a:solidFill>
              <a:latin typeface="Liberation Sans"/>
              <a:ea typeface="ＭＳ Ｐゴシック" charset="0"/>
            </a:endParaRPr>
          </a:p>
          <a:p>
            <a:pPr eaLnBrk="1" hangingPunct="1">
              <a:lnSpc>
                <a:spcPct val="90000"/>
              </a:lnSpc>
            </a:pPr>
            <a:r>
              <a:rPr lang="en-GB" sz="2800" dirty="0">
                <a:solidFill>
                  <a:srgbClr val="7030A0"/>
                </a:solidFill>
                <a:latin typeface="Liberation Sans"/>
              </a:rPr>
              <a:t>Back </a:t>
            </a:r>
            <a:r>
              <a:rPr lang="en-GB" sz="2800" dirty="0" smtClean="0">
                <a:solidFill>
                  <a:srgbClr val="7030A0"/>
                </a:solidFill>
                <a:latin typeface="Liberation Sans"/>
              </a:rPr>
              <a:t>channelling </a:t>
            </a:r>
            <a:r>
              <a:rPr lang="en-GB" sz="2800" dirty="0">
                <a:solidFill>
                  <a:srgbClr val="7030A0"/>
                </a:solidFill>
                <a:latin typeface="Liberation Sans"/>
              </a:rPr>
              <a:t>to signal to continue and </a:t>
            </a:r>
            <a:r>
              <a:rPr lang="en-GB" sz="2800" dirty="0" smtClean="0">
                <a:solidFill>
                  <a:srgbClr val="7030A0"/>
                </a:solidFill>
                <a:latin typeface="Liberation Sans"/>
              </a:rPr>
              <a:t>following</a:t>
            </a:r>
          </a:p>
          <a:p>
            <a:pPr eaLnBrk="1" hangingPunct="1">
              <a:lnSpc>
                <a:spcPct val="90000"/>
              </a:lnSpc>
            </a:pPr>
            <a:endParaRPr lang="en-GB" sz="700" dirty="0">
              <a:solidFill>
                <a:srgbClr val="7030A0"/>
              </a:solidFill>
              <a:latin typeface="Liberation Sans"/>
            </a:endParaRPr>
          </a:p>
          <a:p>
            <a:pPr lvl="1" eaLnBrk="1" hangingPunct="1">
              <a:lnSpc>
                <a:spcPct val="90000"/>
              </a:lnSpc>
            </a:pPr>
            <a:r>
              <a:rPr lang="en-GB" sz="2200" dirty="0">
                <a:solidFill>
                  <a:schemeClr val="accent1"/>
                </a:solidFill>
                <a:latin typeface="Liberation Sans"/>
                <a:ea typeface="ＭＳ Ｐゴシック" charset="0"/>
              </a:rPr>
              <a:t>Uh-uh, umm, </a:t>
            </a:r>
            <a:r>
              <a:rPr lang="en-GB" sz="2200" dirty="0" err="1">
                <a:solidFill>
                  <a:schemeClr val="accent1"/>
                </a:solidFill>
                <a:latin typeface="Liberation Sans"/>
                <a:ea typeface="ＭＳ Ｐゴシック" charset="0"/>
              </a:rPr>
              <a:t>ahh</a:t>
            </a:r>
            <a:r>
              <a:rPr lang="en-GB" sz="2200" dirty="0">
                <a:solidFill>
                  <a:schemeClr val="accent1"/>
                </a:solidFill>
                <a:latin typeface="Liberation Sans"/>
                <a:ea typeface="ＭＳ Ｐゴシック" charset="0"/>
              </a:rPr>
              <a:t> </a:t>
            </a:r>
          </a:p>
          <a:p>
            <a:pPr lvl="1" eaLnBrk="1" hangingPunct="1">
              <a:lnSpc>
                <a:spcPct val="90000"/>
              </a:lnSpc>
              <a:buFontTx/>
              <a:buNone/>
            </a:pPr>
            <a:endParaRPr lang="en-GB" sz="2400" dirty="0">
              <a:latin typeface="Liberation Sans"/>
              <a:ea typeface="ＭＳ Ｐゴシック" charset="0"/>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6</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3262710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2"/>
          <p:cNvSpPr>
            <a:spLocks noGrp="1" noChangeArrowheads="1"/>
          </p:cNvSpPr>
          <p:nvPr>
            <p:ph type="title" idx="4294967295"/>
          </p:nvPr>
        </p:nvSpPr>
        <p:spPr/>
        <p:txBody>
          <a:bodyPr/>
          <a:lstStyle/>
          <a:p>
            <a:pPr eaLnBrk="1" hangingPunct="1"/>
            <a:r>
              <a:rPr lang="en-GB">
                <a:latin typeface="Liberation Sans"/>
              </a:rPr>
              <a:t>More conversational rules</a:t>
            </a:r>
          </a:p>
        </p:txBody>
      </p:sp>
      <p:sp>
        <p:nvSpPr>
          <p:cNvPr id="21509" name="Rectangle 3"/>
          <p:cNvSpPr>
            <a:spLocks noGrp="1" noChangeArrowheads="1"/>
          </p:cNvSpPr>
          <p:nvPr>
            <p:ph type="body" idx="4294967295"/>
          </p:nvPr>
        </p:nvSpPr>
        <p:spPr/>
        <p:txBody>
          <a:bodyPr/>
          <a:lstStyle/>
          <a:p>
            <a:pPr eaLnBrk="1" hangingPunct="1"/>
            <a:r>
              <a:rPr lang="en-GB" sz="3600" dirty="0">
                <a:solidFill>
                  <a:srgbClr val="7030A0"/>
                </a:solidFill>
                <a:latin typeface="Liberation Sans"/>
              </a:rPr>
              <a:t>Farewell </a:t>
            </a:r>
            <a:r>
              <a:rPr lang="en-GB" sz="3600" dirty="0" smtClean="0">
                <a:solidFill>
                  <a:srgbClr val="7030A0"/>
                </a:solidFill>
                <a:latin typeface="Liberation Sans"/>
              </a:rPr>
              <a:t>rituals</a:t>
            </a:r>
          </a:p>
          <a:p>
            <a:pPr eaLnBrk="1" hangingPunct="1"/>
            <a:endParaRPr lang="en-GB" sz="600" dirty="0">
              <a:solidFill>
                <a:srgbClr val="7030A0"/>
              </a:solidFill>
              <a:latin typeface="Liberation Sans"/>
            </a:endParaRPr>
          </a:p>
          <a:p>
            <a:pPr lvl="1" eaLnBrk="1" hangingPunct="1"/>
            <a:r>
              <a:rPr lang="en-GB" sz="2400" dirty="0">
                <a:solidFill>
                  <a:schemeClr val="accent1"/>
                </a:solidFill>
                <a:latin typeface="Liberation Sans"/>
                <a:ea typeface="ＭＳ Ｐゴシック" charset="0"/>
              </a:rPr>
              <a:t>Bye then, see you, </a:t>
            </a:r>
            <a:r>
              <a:rPr lang="en-GB" sz="2400" dirty="0" err="1">
                <a:solidFill>
                  <a:schemeClr val="accent1"/>
                </a:solidFill>
                <a:latin typeface="Liberation Sans"/>
                <a:ea typeface="ＭＳ Ｐゴシック" charset="0"/>
              </a:rPr>
              <a:t>yer</a:t>
            </a:r>
            <a:r>
              <a:rPr lang="en-GB" sz="2400" dirty="0">
                <a:solidFill>
                  <a:schemeClr val="accent1"/>
                </a:solidFill>
                <a:latin typeface="Liberation Sans"/>
                <a:ea typeface="ＭＳ Ｐゴシック" charset="0"/>
              </a:rPr>
              <a:t> bye, see you later….</a:t>
            </a:r>
            <a:endParaRPr lang="en-GB" sz="3200" dirty="0">
              <a:solidFill>
                <a:schemeClr val="accent1"/>
              </a:solidFill>
              <a:latin typeface="Liberation Sans"/>
              <a:ea typeface="ＭＳ Ｐゴシック" charset="0"/>
            </a:endParaRPr>
          </a:p>
          <a:p>
            <a:pPr lvl="1" eaLnBrk="1" hangingPunct="1"/>
            <a:endParaRPr lang="en-GB" sz="1000" dirty="0">
              <a:latin typeface="Liberation Sans"/>
              <a:ea typeface="ＭＳ Ｐゴシック" charset="0"/>
            </a:endParaRPr>
          </a:p>
          <a:p>
            <a:pPr eaLnBrk="1" hangingPunct="1"/>
            <a:r>
              <a:rPr lang="en-GB" sz="3600" dirty="0">
                <a:solidFill>
                  <a:srgbClr val="7030A0"/>
                </a:solidFill>
                <a:latin typeface="Liberation Sans"/>
              </a:rPr>
              <a:t>Implicit and explicit cues</a:t>
            </a:r>
          </a:p>
          <a:p>
            <a:pPr lvl="1" eaLnBrk="1" hangingPunct="1"/>
            <a:r>
              <a:rPr lang="en-GB" sz="2400" dirty="0">
                <a:solidFill>
                  <a:schemeClr val="accent1"/>
                </a:solidFill>
                <a:latin typeface="Liberation Sans"/>
                <a:ea typeface="ＭＳ Ｐゴシック" charset="0"/>
              </a:rPr>
              <a:t>e.g. looking at watch, fidgeting with coat and bags </a:t>
            </a:r>
            <a:endParaRPr lang="en-GB" sz="2400" dirty="0" smtClean="0">
              <a:solidFill>
                <a:schemeClr val="accent1"/>
              </a:solidFill>
              <a:latin typeface="Liberation Sans"/>
              <a:ea typeface="ＭＳ Ｐゴシック" charset="0"/>
            </a:endParaRPr>
          </a:p>
          <a:p>
            <a:pPr lvl="1" eaLnBrk="1" hangingPunct="1"/>
            <a:endParaRPr lang="en-GB" sz="600" dirty="0">
              <a:solidFill>
                <a:schemeClr val="accent1"/>
              </a:solidFill>
              <a:latin typeface="Liberation Sans"/>
              <a:ea typeface="ＭＳ Ｐゴシック" charset="0"/>
            </a:endParaRPr>
          </a:p>
          <a:p>
            <a:pPr lvl="1" eaLnBrk="1" hangingPunct="1"/>
            <a:r>
              <a:rPr lang="en-GB" sz="2400" dirty="0">
                <a:solidFill>
                  <a:schemeClr val="accent1"/>
                </a:solidFill>
                <a:latin typeface="Liberation Sans"/>
                <a:ea typeface="ＭＳ Ｐゴシック" charset="0"/>
              </a:rPr>
              <a:t>explicitly saying </a:t>
            </a:r>
            <a:r>
              <a:rPr lang="ja-JP" altLang="en-GB" sz="2400" dirty="0">
                <a:solidFill>
                  <a:schemeClr val="accent1"/>
                </a:solidFill>
                <a:latin typeface="Liberation Sans"/>
                <a:ea typeface="ＭＳ Ｐゴシック" charset="0"/>
              </a:rPr>
              <a:t>“</a:t>
            </a:r>
            <a:r>
              <a:rPr lang="en-GB" sz="2400" dirty="0">
                <a:solidFill>
                  <a:schemeClr val="accent1"/>
                </a:solidFill>
                <a:latin typeface="Liberation Sans"/>
                <a:ea typeface="ＭＳ Ｐゴシック" charset="0"/>
              </a:rPr>
              <a:t>Oh dear, must go, look at the time, I</a:t>
            </a:r>
            <a:r>
              <a:rPr lang="ja-JP" altLang="en-GB" sz="2400" dirty="0">
                <a:solidFill>
                  <a:schemeClr val="accent1"/>
                </a:solidFill>
                <a:latin typeface="Liberation Sans"/>
                <a:ea typeface="ＭＳ Ｐゴシック" charset="0"/>
              </a:rPr>
              <a:t>’</a:t>
            </a:r>
            <a:r>
              <a:rPr lang="en-GB" sz="2400" dirty="0">
                <a:solidFill>
                  <a:schemeClr val="accent1"/>
                </a:solidFill>
                <a:latin typeface="Liberation Sans"/>
                <a:ea typeface="ＭＳ Ｐゴシック" charset="0"/>
              </a:rPr>
              <a:t>m late…</a:t>
            </a:r>
            <a:r>
              <a:rPr lang="ja-JP" altLang="en-GB" sz="2400" dirty="0">
                <a:solidFill>
                  <a:schemeClr val="accent1"/>
                </a:solidFill>
                <a:latin typeface="Liberation Sans"/>
                <a:ea typeface="ＭＳ Ｐゴシック" charset="0"/>
              </a:rPr>
              <a:t>”</a:t>
            </a:r>
            <a:endParaRPr lang="en-GB" sz="3200" dirty="0">
              <a:solidFill>
                <a:schemeClr val="accent1"/>
              </a:solidFill>
              <a:latin typeface="Liberation Sans"/>
              <a:ea typeface="ＭＳ Ｐゴシック" charset="0"/>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7</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0434219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2"/>
          <p:cNvSpPr>
            <a:spLocks noGrp="1" noChangeArrowheads="1"/>
          </p:cNvSpPr>
          <p:nvPr>
            <p:ph type="title" idx="4294967295"/>
          </p:nvPr>
        </p:nvSpPr>
        <p:spPr/>
        <p:txBody>
          <a:bodyPr/>
          <a:lstStyle/>
          <a:p>
            <a:pPr eaLnBrk="1" hangingPunct="1"/>
            <a:r>
              <a:rPr lang="en-GB">
                <a:latin typeface="Liberation Sans"/>
              </a:rPr>
              <a:t>Breakdowns in conversation</a:t>
            </a:r>
          </a:p>
        </p:txBody>
      </p:sp>
      <p:sp>
        <p:nvSpPr>
          <p:cNvPr id="22533" name="Rectangle 3"/>
          <p:cNvSpPr>
            <a:spLocks noGrp="1" noChangeArrowheads="1"/>
          </p:cNvSpPr>
          <p:nvPr>
            <p:ph type="body" idx="4294967295"/>
          </p:nvPr>
        </p:nvSpPr>
        <p:spPr>
          <a:xfrm>
            <a:off x="685800" y="1484784"/>
            <a:ext cx="7848600" cy="4611216"/>
          </a:xfrm>
        </p:spPr>
        <p:txBody>
          <a:bodyPr>
            <a:normAutofit/>
          </a:bodyPr>
          <a:lstStyle/>
          <a:p>
            <a:pPr eaLnBrk="1" hangingPunct="1">
              <a:lnSpc>
                <a:spcPct val="90000"/>
              </a:lnSpc>
            </a:pPr>
            <a:r>
              <a:rPr lang="en-GB" sz="3600" dirty="0">
                <a:solidFill>
                  <a:srgbClr val="7030A0"/>
                </a:solidFill>
                <a:latin typeface="Liberation Sans"/>
              </a:rPr>
              <a:t>When someone says something that is misunderstood</a:t>
            </a:r>
            <a:r>
              <a:rPr lang="en-GB" sz="3600" dirty="0" smtClean="0">
                <a:solidFill>
                  <a:srgbClr val="7030A0"/>
                </a:solidFill>
                <a:latin typeface="Liberation Sans"/>
              </a:rPr>
              <a:t>:</a:t>
            </a:r>
          </a:p>
          <a:p>
            <a:pPr eaLnBrk="1" hangingPunct="1">
              <a:lnSpc>
                <a:spcPct val="90000"/>
              </a:lnSpc>
            </a:pPr>
            <a:endParaRPr lang="en-GB" sz="1000" dirty="0">
              <a:solidFill>
                <a:srgbClr val="7030A0"/>
              </a:solidFill>
              <a:latin typeface="Liberation Sans"/>
            </a:endParaRPr>
          </a:p>
          <a:p>
            <a:pPr lvl="1" eaLnBrk="1" hangingPunct="1">
              <a:lnSpc>
                <a:spcPct val="90000"/>
              </a:lnSpc>
            </a:pPr>
            <a:r>
              <a:rPr lang="en-GB" sz="3200" dirty="0">
                <a:latin typeface="Liberation Sans"/>
                <a:ea typeface="ＭＳ Ｐゴシック" charset="0"/>
              </a:rPr>
              <a:t>Speaker will repeat with emphasis</a:t>
            </a:r>
            <a:r>
              <a:rPr lang="en-GB" sz="3200" dirty="0" smtClean="0">
                <a:latin typeface="Liberation Sans"/>
                <a:ea typeface="ＭＳ Ｐゴシック" charset="0"/>
              </a:rPr>
              <a:t>:</a:t>
            </a:r>
          </a:p>
          <a:p>
            <a:pPr lvl="1" eaLnBrk="1" hangingPunct="1">
              <a:lnSpc>
                <a:spcPct val="90000"/>
              </a:lnSpc>
            </a:pPr>
            <a:endParaRPr lang="en-GB" sz="600" dirty="0">
              <a:latin typeface="Liberation Sans"/>
              <a:ea typeface="ＭＳ Ｐゴシック" charset="0"/>
            </a:endParaRPr>
          </a:p>
          <a:p>
            <a:pPr lvl="2" eaLnBrk="1" hangingPunct="1">
              <a:lnSpc>
                <a:spcPct val="90000"/>
              </a:lnSpc>
              <a:buFontTx/>
              <a:buNone/>
            </a:pPr>
            <a:r>
              <a:rPr lang="en-GB" dirty="0">
                <a:solidFill>
                  <a:schemeClr val="accent1"/>
                </a:solidFill>
                <a:latin typeface="Liberation Sans"/>
                <a:ea typeface="ＭＳ Ｐゴシック" charset="0"/>
              </a:rPr>
              <a:t>A: </a:t>
            </a:r>
            <a:r>
              <a:rPr lang="ja-JP" altLang="en-GB" dirty="0">
                <a:solidFill>
                  <a:schemeClr val="accent1"/>
                </a:solidFill>
                <a:latin typeface="Liberation Sans"/>
                <a:ea typeface="ＭＳ Ｐゴシック" charset="0"/>
              </a:rPr>
              <a:t>“</a:t>
            </a:r>
            <a:r>
              <a:rPr lang="en-GB" dirty="0">
                <a:solidFill>
                  <a:schemeClr val="accent1"/>
                </a:solidFill>
                <a:latin typeface="Liberation Sans"/>
                <a:ea typeface="ＭＳ Ｐゴシック" charset="0"/>
              </a:rPr>
              <a:t>this one?</a:t>
            </a:r>
            <a:r>
              <a:rPr lang="ja-JP" altLang="en-GB" dirty="0">
                <a:solidFill>
                  <a:schemeClr val="accent1"/>
                </a:solidFill>
                <a:latin typeface="Liberation Sans"/>
                <a:ea typeface="ＭＳ Ｐゴシック" charset="0"/>
              </a:rPr>
              <a:t>”</a:t>
            </a:r>
            <a:endParaRPr lang="en-GB" dirty="0">
              <a:solidFill>
                <a:schemeClr val="accent1"/>
              </a:solidFill>
              <a:latin typeface="Liberation Sans"/>
              <a:ea typeface="ＭＳ Ｐゴシック" charset="0"/>
            </a:endParaRPr>
          </a:p>
          <a:p>
            <a:pPr lvl="2" eaLnBrk="1" hangingPunct="1">
              <a:lnSpc>
                <a:spcPct val="90000"/>
              </a:lnSpc>
              <a:buFontTx/>
              <a:buNone/>
            </a:pPr>
            <a:r>
              <a:rPr lang="en-GB" dirty="0">
                <a:solidFill>
                  <a:schemeClr val="accent1"/>
                </a:solidFill>
                <a:latin typeface="Liberation Sans"/>
                <a:ea typeface="ＭＳ Ｐゴシック" charset="0"/>
              </a:rPr>
              <a:t>B: </a:t>
            </a:r>
            <a:r>
              <a:rPr lang="ja-JP" altLang="en-GB" dirty="0">
                <a:solidFill>
                  <a:schemeClr val="accent1"/>
                </a:solidFill>
                <a:latin typeface="Liberation Sans"/>
                <a:ea typeface="ＭＳ Ｐゴシック" charset="0"/>
              </a:rPr>
              <a:t>“</a:t>
            </a:r>
            <a:r>
              <a:rPr lang="en-GB" dirty="0">
                <a:solidFill>
                  <a:schemeClr val="accent1"/>
                </a:solidFill>
                <a:latin typeface="Liberation Sans"/>
                <a:ea typeface="ＭＳ Ｐゴシック" charset="0"/>
              </a:rPr>
              <a:t>no, I meant that one!</a:t>
            </a:r>
            <a:r>
              <a:rPr lang="ja-JP" altLang="en-GB" dirty="0" smtClean="0">
                <a:solidFill>
                  <a:schemeClr val="accent1"/>
                </a:solidFill>
                <a:latin typeface="Liberation Sans"/>
                <a:ea typeface="ＭＳ Ｐゴシック" charset="0"/>
              </a:rPr>
              <a:t>”</a:t>
            </a:r>
            <a:endParaRPr lang="en-GB" altLang="ja-JP" dirty="0" smtClean="0">
              <a:solidFill>
                <a:schemeClr val="accent1"/>
              </a:solidFill>
              <a:latin typeface="Liberation Sans"/>
              <a:ea typeface="ＭＳ Ｐゴシック" charset="0"/>
            </a:endParaRPr>
          </a:p>
          <a:p>
            <a:pPr lvl="2" eaLnBrk="1" hangingPunct="1">
              <a:lnSpc>
                <a:spcPct val="90000"/>
              </a:lnSpc>
              <a:buFontTx/>
              <a:buNone/>
            </a:pPr>
            <a:endParaRPr lang="en-GB" sz="600" dirty="0">
              <a:solidFill>
                <a:schemeClr val="accent1"/>
              </a:solidFill>
              <a:latin typeface="Liberation Sans"/>
              <a:ea typeface="ＭＳ Ｐゴシック" charset="0"/>
            </a:endParaRPr>
          </a:p>
          <a:p>
            <a:pPr lvl="1" eaLnBrk="1" hangingPunct="1">
              <a:lnSpc>
                <a:spcPct val="90000"/>
              </a:lnSpc>
            </a:pPr>
            <a:r>
              <a:rPr lang="en-GB" sz="3200" dirty="0">
                <a:latin typeface="Liberation Sans"/>
                <a:ea typeface="ＭＳ Ｐゴシック" charset="0"/>
              </a:rPr>
              <a:t>Also use tokens</a:t>
            </a:r>
            <a:r>
              <a:rPr lang="en-GB" sz="3200" dirty="0" smtClean="0">
                <a:latin typeface="Liberation Sans"/>
                <a:ea typeface="ＭＳ Ｐゴシック" charset="0"/>
              </a:rPr>
              <a:t>:</a:t>
            </a:r>
          </a:p>
          <a:p>
            <a:pPr lvl="1" eaLnBrk="1" hangingPunct="1">
              <a:lnSpc>
                <a:spcPct val="90000"/>
              </a:lnSpc>
            </a:pPr>
            <a:endParaRPr lang="en-GB" sz="600" dirty="0">
              <a:latin typeface="Liberation Sans"/>
              <a:ea typeface="ＭＳ Ｐゴシック" charset="0"/>
            </a:endParaRPr>
          </a:p>
          <a:p>
            <a:pPr lvl="2" eaLnBrk="1" hangingPunct="1">
              <a:lnSpc>
                <a:spcPct val="90000"/>
              </a:lnSpc>
              <a:buFontTx/>
              <a:buNone/>
            </a:pPr>
            <a:r>
              <a:rPr lang="en-GB" dirty="0">
                <a:solidFill>
                  <a:schemeClr val="accent1"/>
                </a:solidFill>
                <a:latin typeface="Liberation Sans"/>
                <a:ea typeface="ＭＳ Ｐゴシック" charset="0"/>
              </a:rPr>
              <a:t>Eh? Quoi? Huh? What?</a:t>
            </a:r>
          </a:p>
          <a:p>
            <a:pPr lvl="2" eaLnBrk="1" hangingPunct="1">
              <a:lnSpc>
                <a:spcPct val="90000"/>
              </a:lnSpc>
              <a:buFontTx/>
              <a:buNone/>
            </a:pPr>
            <a:r>
              <a:rPr lang="en-GB" sz="2800" dirty="0">
                <a:solidFill>
                  <a:schemeClr val="accent1"/>
                </a:solidFill>
                <a:latin typeface="Liberation Sans"/>
                <a:ea typeface="ＭＳ Ｐゴシック" charset="0"/>
              </a:rPr>
              <a:t>	</a:t>
            </a: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8</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27147267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2"/>
          <p:cNvSpPr>
            <a:spLocks noGrp="1" noChangeArrowheads="1"/>
          </p:cNvSpPr>
          <p:nvPr>
            <p:ph type="title" idx="4294967295"/>
          </p:nvPr>
        </p:nvSpPr>
        <p:spPr/>
        <p:txBody>
          <a:bodyPr>
            <a:normAutofit fontScale="90000"/>
          </a:bodyPr>
          <a:lstStyle/>
          <a:p>
            <a:pPr eaLnBrk="1" hangingPunct="1"/>
            <a:r>
              <a:rPr lang="en-GB">
                <a:latin typeface="Liberation Sans"/>
              </a:rPr>
              <a:t>What happens in social media conversations?</a:t>
            </a:r>
          </a:p>
        </p:txBody>
      </p:sp>
      <p:sp>
        <p:nvSpPr>
          <p:cNvPr id="23557" name="Rectangle 3"/>
          <p:cNvSpPr>
            <a:spLocks noGrp="1" noChangeArrowheads="1"/>
          </p:cNvSpPr>
          <p:nvPr>
            <p:ph type="body" idx="4294967295"/>
          </p:nvPr>
        </p:nvSpPr>
        <p:spPr>
          <a:xfrm>
            <a:off x="685800" y="1628800"/>
            <a:ext cx="7772400" cy="4680520"/>
          </a:xfrm>
        </p:spPr>
        <p:txBody>
          <a:bodyPr>
            <a:normAutofit/>
          </a:bodyPr>
          <a:lstStyle/>
          <a:p>
            <a:pPr eaLnBrk="1" hangingPunct="1"/>
            <a:r>
              <a:rPr lang="en-GB" dirty="0">
                <a:solidFill>
                  <a:srgbClr val="7030A0"/>
                </a:solidFill>
                <a:latin typeface="Liberation Sans"/>
              </a:rPr>
              <a:t>Do same conversational rules apply</a:t>
            </a:r>
            <a:r>
              <a:rPr lang="en-GB" dirty="0" smtClean="0">
                <a:solidFill>
                  <a:srgbClr val="7030A0"/>
                </a:solidFill>
                <a:latin typeface="Liberation Sans"/>
              </a:rPr>
              <a:t>?</a:t>
            </a:r>
          </a:p>
          <a:p>
            <a:pPr eaLnBrk="1" hangingPunct="1"/>
            <a:endParaRPr lang="en-GB" sz="600" dirty="0">
              <a:solidFill>
                <a:srgbClr val="7030A0"/>
              </a:solidFill>
              <a:latin typeface="Liberation Sans"/>
            </a:endParaRPr>
          </a:p>
          <a:p>
            <a:pPr eaLnBrk="1" hangingPunct="1"/>
            <a:r>
              <a:rPr lang="en-GB" dirty="0">
                <a:solidFill>
                  <a:srgbClr val="7030A0"/>
                </a:solidFill>
                <a:latin typeface="Liberation Sans"/>
              </a:rPr>
              <a:t>Are there more breakdowns</a:t>
            </a:r>
            <a:r>
              <a:rPr lang="en-GB" dirty="0" smtClean="0">
                <a:solidFill>
                  <a:srgbClr val="7030A0"/>
                </a:solidFill>
                <a:latin typeface="Liberation Sans"/>
              </a:rPr>
              <a:t>?</a:t>
            </a:r>
          </a:p>
          <a:p>
            <a:pPr eaLnBrk="1" hangingPunct="1"/>
            <a:endParaRPr lang="en-GB" sz="600" dirty="0">
              <a:solidFill>
                <a:srgbClr val="7030A0"/>
              </a:solidFill>
              <a:latin typeface="Liberation Sans"/>
            </a:endParaRPr>
          </a:p>
          <a:p>
            <a:pPr eaLnBrk="1" hangingPunct="1"/>
            <a:r>
              <a:rPr lang="en-GB" dirty="0">
                <a:solidFill>
                  <a:srgbClr val="7030A0"/>
                </a:solidFill>
                <a:latin typeface="Liberation Sans"/>
              </a:rPr>
              <a:t>How do people repair them for</a:t>
            </a:r>
            <a:r>
              <a:rPr lang="en-GB" dirty="0" smtClean="0">
                <a:solidFill>
                  <a:srgbClr val="7030A0"/>
                </a:solidFill>
                <a:latin typeface="Liberation Sans"/>
              </a:rPr>
              <a:t>:</a:t>
            </a:r>
          </a:p>
          <a:p>
            <a:pPr eaLnBrk="1" hangingPunct="1"/>
            <a:endParaRPr lang="en-GB" sz="600" dirty="0">
              <a:solidFill>
                <a:srgbClr val="7030A0"/>
              </a:solidFill>
              <a:latin typeface="Liberation Sans"/>
            </a:endParaRPr>
          </a:p>
          <a:p>
            <a:pPr lvl="1" eaLnBrk="1" hangingPunct="1"/>
            <a:r>
              <a:rPr lang="en-GB" sz="2400" dirty="0">
                <a:solidFill>
                  <a:schemeClr val="accent1"/>
                </a:solidFill>
                <a:latin typeface="Liberation Sans"/>
                <a:ea typeface="ＭＳ Ｐゴシック" charset="0"/>
              </a:rPr>
              <a:t>Phone?</a:t>
            </a:r>
          </a:p>
          <a:p>
            <a:pPr lvl="1" eaLnBrk="1" hangingPunct="1"/>
            <a:r>
              <a:rPr lang="en-GB" sz="2400" dirty="0">
                <a:solidFill>
                  <a:schemeClr val="accent1"/>
                </a:solidFill>
                <a:latin typeface="Liberation Sans"/>
                <a:ea typeface="ＭＳ Ｐゴシック" charset="0"/>
              </a:rPr>
              <a:t>email?</a:t>
            </a:r>
          </a:p>
          <a:p>
            <a:pPr lvl="1" eaLnBrk="1" hangingPunct="1"/>
            <a:r>
              <a:rPr lang="en-GB" sz="2400" dirty="0">
                <a:solidFill>
                  <a:schemeClr val="accent1"/>
                </a:solidFill>
                <a:latin typeface="Liberation Sans"/>
                <a:ea typeface="ＭＳ Ｐゴシック" charset="0"/>
              </a:rPr>
              <a:t>Instant messaging?</a:t>
            </a:r>
          </a:p>
          <a:p>
            <a:pPr lvl="1" eaLnBrk="1" hangingPunct="1"/>
            <a:r>
              <a:rPr lang="en-GB" sz="2400" dirty="0">
                <a:solidFill>
                  <a:schemeClr val="accent1"/>
                </a:solidFill>
                <a:latin typeface="Liberation Sans"/>
                <a:ea typeface="ＭＳ Ｐゴシック" charset="0"/>
              </a:rPr>
              <a:t>texting?</a:t>
            </a:r>
          </a:p>
          <a:p>
            <a:pPr lvl="1" eaLnBrk="1" hangingPunct="1"/>
            <a:r>
              <a:rPr lang="en-GB" sz="2400" dirty="0">
                <a:solidFill>
                  <a:schemeClr val="accent1"/>
                </a:solidFill>
                <a:latin typeface="Liberation Sans"/>
                <a:ea typeface="ＭＳ Ｐゴシック" charset="0"/>
              </a:rPr>
              <a:t>Skyping?</a:t>
            </a:r>
            <a:endParaRPr lang="en-GB" dirty="0">
              <a:solidFill>
                <a:schemeClr val="accent1"/>
              </a:solidFill>
              <a:latin typeface="Liberation Sans"/>
              <a:ea typeface="ＭＳ Ｐゴシック" charset="0"/>
            </a:endParaRPr>
          </a:p>
        </p:txBody>
      </p:sp>
      <p:sp>
        <p:nvSpPr>
          <p:cNvPr id="2" name="Footer Placeholder 1"/>
          <p:cNvSpPr>
            <a:spLocks noGrp="1"/>
          </p:cNvSpPr>
          <p:nvPr>
            <p:ph type="ftr" sz="quarter" idx="11"/>
          </p:nvPr>
        </p:nvSpPr>
        <p:spPr/>
        <p:txBody>
          <a:bodyPr/>
          <a:lstStyle/>
          <a:p>
            <a:r>
              <a:rPr lang="en-GB" dirty="0" smtClean="0">
                <a:solidFill>
                  <a:schemeClr val="accent6">
                    <a:lumMod val="75000"/>
                  </a:schemeClr>
                </a:solidFill>
                <a:latin typeface="Liberation Sans"/>
              </a:rPr>
              <a:t>www.id-book.com</a:t>
            </a:r>
            <a:endParaRPr lang="en-GB" dirty="0">
              <a:solidFill>
                <a:schemeClr val="accent6">
                  <a:lumMod val="75000"/>
                </a:schemeClr>
              </a:solidFill>
              <a:latin typeface="Liberation Sans"/>
            </a:endParaRPr>
          </a:p>
        </p:txBody>
      </p:sp>
      <p:sp>
        <p:nvSpPr>
          <p:cNvPr id="3" name="Slide Number Placeholder 2"/>
          <p:cNvSpPr>
            <a:spLocks noGrp="1"/>
          </p:cNvSpPr>
          <p:nvPr>
            <p:ph type="sldNum" sz="quarter" idx="12"/>
          </p:nvPr>
        </p:nvSpPr>
        <p:spPr/>
        <p:txBody>
          <a:bodyPr/>
          <a:lstStyle/>
          <a:p>
            <a:fld id="{A7EA2D8D-44E5-43C4-BBA1-AE3E32EF0894}" type="slidenum">
              <a:rPr lang="en-GB" smtClean="0">
                <a:solidFill>
                  <a:schemeClr val="accent6">
                    <a:lumMod val="75000"/>
                  </a:schemeClr>
                </a:solidFill>
                <a:latin typeface="Liberation Sans"/>
              </a:rPr>
              <a:t>9</a:t>
            </a:fld>
            <a:endParaRPr lang="en-GB" dirty="0">
              <a:solidFill>
                <a:schemeClr val="accent6">
                  <a:lumMod val="75000"/>
                </a:schemeClr>
              </a:solidFill>
              <a:latin typeface="Liberation Sans"/>
            </a:endParaRPr>
          </a:p>
        </p:txBody>
      </p:sp>
    </p:spTree>
    <p:extLst>
      <p:ext uri="{BB962C8B-B14F-4D97-AF65-F5344CB8AC3E}">
        <p14:creationId xmlns:p14="http://schemas.microsoft.com/office/powerpoint/2010/main" val="15244520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5010</TotalTime>
  <Words>2483</Words>
  <Application>Microsoft Office PowerPoint</Application>
  <PresentationFormat>On-screen Show (4:3)</PresentationFormat>
  <Paragraphs>340</Paragraphs>
  <Slides>38</Slides>
  <Notes>14</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38</vt:i4>
      </vt:variant>
    </vt:vector>
  </HeadingPairs>
  <TitlesOfParts>
    <vt:vector size="40" baseType="lpstr">
      <vt:lpstr>Office Theme</vt:lpstr>
      <vt:lpstr>Document</vt:lpstr>
      <vt:lpstr>PowerPoint Presentation</vt:lpstr>
      <vt:lpstr>Overview</vt:lpstr>
      <vt:lpstr>Conversational mechanisms</vt:lpstr>
      <vt:lpstr>Being social</vt:lpstr>
      <vt:lpstr>Conversational rules</vt:lpstr>
      <vt:lpstr>Conversational rules</vt:lpstr>
      <vt:lpstr>More conversational rules</vt:lpstr>
      <vt:lpstr>Breakdowns in conversation</vt:lpstr>
      <vt:lpstr>What happens in social media conversations?</vt:lpstr>
      <vt:lpstr>Remote conversations</vt:lpstr>
      <vt:lpstr>Early videophone and visualphone</vt:lpstr>
      <vt:lpstr>VideoWindow system (Bellcore, 1989)</vt:lpstr>
      <vt:lpstr>Sketch of VideoWindow</vt:lpstr>
      <vt:lpstr>Findings of how VideoWindow System was used</vt:lpstr>
      <vt:lpstr>Skype success</vt:lpstr>
      <vt:lpstr>3D virtual worlds</vt:lpstr>
      <vt:lpstr>Facebook and Twitter</vt:lpstr>
      <vt:lpstr>Telepresence</vt:lpstr>
      <vt:lpstr>Hypermirror (Morikawa and Maesako, 1998) </vt:lpstr>
      <vt:lpstr>Creating personal space in Hypermirror</vt:lpstr>
      <vt:lpstr>Everyone happy</vt:lpstr>
      <vt:lpstr>BiReality</vt:lpstr>
      <vt:lpstr>The People’s Bot attending CHI </vt:lpstr>
      <vt:lpstr>A telepresence room</vt:lpstr>
      <vt:lpstr>How much realism?</vt:lpstr>
      <vt:lpstr>Coordination mechanisms</vt:lpstr>
      <vt:lpstr>Co-presence</vt:lpstr>
      <vt:lpstr>F2F coordinating mechanisms</vt:lpstr>
      <vt:lpstr>Awareness mechanisms</vt:lpstr>
      <vt:lpstr>Lo tech awareness mechanism</vt:lpstr>
      <vt:lpstr>Designing technologies to support awareness</vt:lpstr>
      <vt:lpstr>The Reactable experience</vt:lpstr>
      <vt:lpstr>The Reflect Table</vt:lpstr>
      <vt:lpstr>The Dynamo system</vt:lpstr>
      <vt:lpstr>Notification systems</vt:lpstr>
      <vt:lpstr>Sococo – shows who is where and who is meeting with whom  </vt:lpstr>
      <vt:lpstr>What next?</vt:lpstr>
      <vt:lpstr>Summary</vt:lpstr>
    </vt:vector>
  </TitlesOfParts>
  <Company>John Wiley and Sons, Inc.</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King, Georgia - Chichester</dc:creator>
  <cp:lastModifiedBy>JOSH</cp:lastModifiedBy>
  <cp:revision>27</cp:revision>
  <dcterms:created xsi:type="dcterms:W3CDTF">2015-01-06T09:40:09Z</dcterms:created>
  <dcterms:modified xsi:type="dcterms:W3CDTF">2015-02-28T12:10:51Z</dcterms:modified>
</cp:coreProperties>
</file>

<file path=docProps/thumbnail.jpeg>
</file>